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3" r:id="rId1"/>
  </p:sldMasterIdLst>
  <p:notesMasterIdLst>
    <p:notesMasterId r:id="rId20"/>
  </p:notesMasterIdLst>
  <p:sldIdLst>
    <p:sldId id="288" r:id="rId2"/>
    <p:sldId id="257" r:id="rId3"/>
    <p:sldId id="291" r:id="rId4"/>
    <p:sldId id="277" r:id="rId5"/>
    <p:sldId id="258" r:id="rId6"/>
    <p:sldId id="278" r:id="rId7"/>
    <p:sldId id="260" r:id="rId8"/>
    <p:sldId id="262" r:id="rId9"/>
    <p:sldId id="281" r:id="rId10"/>
    <p:sldId id="282" r:id="rId11"/>
    <p:sldId id="287" r:id="rId12"/>
    <p:sldId id="290" r:id="rId13"/>
    <p:sldId id="280" r:id="rId14"/>
    <p:sldId id="276" r:id="rId15"/>
    <p:sldId id="292" r:id="rId16"/>
    <p:sldId id="270" r:id="rId17"/>
    <p:sldId id="296" r:id="rId18"/>
    <p:sldId id="297"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E2845D-F2DD-4968-B25D-10B2E618C0A3}" type="datetimeFigureOut">
              <a:rPr lang="en-GB" smtClean="0"/>
              <a:t>03/10/2023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0197B7-6141-4FFF-96A6-0674AA1E7A2C}" type="slidenum">
              <a:rPr lang="en-GB" smtClean="0"/>
              <a:t>‹#›</a:t>
            </a:fld>
            <a:endParaRPr lang="en-GB"/>
          </a:p>
        </p:txBody>
      </p:sp>
    </p:spTree>
    <p:extLst>
      <p:ext uri="{BB962C8B-B14F-4D97-AF65-F5344CB8AC3E}">
        <p14:creationId xmlns:p14="http://schemas.microsoft.com/office/powerpoint/2010/main" val="35585816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https://ukhosted62.renlearn.co.uk/1892677/default.aspx   If they can’t find it</a:t>
            </a:r>
          </a:p>
        </p:txBody>
      </p:sp>
      <p:sp>
        <p:nvSpPr>
          <p:cNvPr id="4" name="Slide Number Placeholder 3"/>
          <p:cNvSpPr>
            <a:spLocks noGrp="1"/>
          </p:cNvSpPr>
          <p:nvPr>
            <p:ph type="sldNum" sz="quarter" idx="10"/>
          </p:nvPr>
        </p:nvSpPr>
        <p:spPr/>
        <p:txBody>
          <a:bodyPr/>
          <a:lstStyle/>
          <a:p>
            <a:fld id="{382F9ABE-8109-4CCB-9A9D-5E168FA7A917}" type="slidenum">
              <a:rPr lang="en-GB" smtClean="0"/>
              <a:t>5</a:t>
            </a:fld>
            <a:endParaRPr lang="en-GB"/>
          </a:p>
        </p:txBody>
      </p:sp>
    </p:spTree>
    <p:extLst>
      <p:ext uri="{BB962C8B-B14F-4D97-AF65-F5344CB8AC3E}">
        <p14:creationId xmlns:p14="http://schemas.microsoft.com/office/powerpoint/2010/main" val="37623193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https://ukhosted62.renlearn.co.uk/1892677/default.aspx   If they can’t find it</a:t>
            </a:r>
          </a:p>
        </p:txBody>
      </p:sp>
      <p:sp>
        <p:nvSpPr>
          <p:cNvPr id="4" name="Slide Number Placeholder 3"/>
          <p:cNvSpPr>
            <a:spLocks noGrp="1"/>
          </p:cNvSpPr>
          <p:nvPr>
            <p:ph type="sldNum" sz="quarter" idx="10"/>
          </p:nvPr>
        </p:nvSpPr>
        <p:spPr/>
        <p:txBody>
          <a:bodyPr/>
          <a:lstStyle/>
          <a:p>
            <a:fld id="{382F9ABE-8109-4CCB-9A9D-5E168FA7A917}" type="slidenum">
              <a:rPr lang="en-GB" smtClean="0"/>
              <a:t>6</a:t>
            </a:fld>
            <a:endParaRPr lang="en-GB"/>
          </a:p>
        </p:txBody>
      </p:sp>
    </p:spTree>
    <p:extLst>
      <p:ext uri="{BB962C8B-B14F-4D97-AF65-F5344CB8AC3E}">
        <p14:creationId xmlns:p14="http://schemas.microsoft.com/office/powerpoint/2010/main" val="37623193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B156E58-461C-4FC5-BAE9-300D705DF3EC}" type="datetimeFigureOut">
              <a:rPr lang="en-GB" smtClean="0"/>
              <a:t>03/10/2023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3876375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156E58-461C-4FC5-BAE9-300D705DF3EC}" type="datetimeFigureOut">
              <a:rPr lang="en-GB" smtClean="0"/>
              <a:t>03/10/2023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30718211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3B156E58-461C-4FC5-BAE9-300D705DF3EC}" type="datetimeFigureOut">
              <a:rPr lang="en-GB" smtClean="0"/>
              <a:t>03/10/2023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15694634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B156E58-461C-4FC5-BAE9-300D705DF3EC}" type="datetimeFigureOut">
              <a:rPr lang="en-GB" smtClean="0"/>
              <a:t>03/10/2023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3307888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B156E58-461C-4FC5-BAE9-300D705DF3EC}" type="datetimeFigureOut">
              <a:rPr lang="en-GB" smtClean="0"/>
              <a:t>03/10/2023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25610282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B156E58-461C-4FC5-BAE9-300D705DF3EC}" type="datetimeFigureOut">
              <a:rPr lang="en-GB" smtClean="0"/>
              <a:t>03/10/2023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2249356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156E58-461C-4FC5-BAE9-300D705DF3EC}" type="datetimeFigureOut">
              <a:rPr lang="en-GB" smtClean="0"/>
              <a:t>03/10/2023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4210681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B156E58-461C-4FC5-BAE9-300D705DF3EC}" type="datetimeFigureOut">
              <a:rPr lang="en-GB" smtClean="0"/>
              <a:t>03/10/2023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19460405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fld id="{3B156E58-461C-4FC5-BAE9-300D705DF3EC}" type="datetimeFigureOut">
              <a:rPr lang="en-GB" smtClean="0"/>
              <a:t>03/10/2023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34936000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156E58-461C-4FC5-BAE9-300D705DF3EC}" type="datetimeFigureOut">
              <a:rPr lang="en-GB" smtClean="0"/>
              <a:t>03/10/2023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570291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B156E58-461C-4FC5-BAE9-300D705DF3EC}" type="datetimeFigureOut">
              <a:rPr lang="en-GB" smtClean="0"/>
              <a:t>03/10/2023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5D2D5-29AE-44E2-8C62-179DFDCEB23C}" type="slidenum">
              <a:rPr lang="en-GB" smtClean="0"/>
              <a:t>‹#›</a:t>
            </a:fld>
            <a:endParaRPr lang="en-GB"/>
          </a:p>
        </p:txBody>
      </p:sp>
    </p:spTree>
    <p:extLst>
      <p:ext uri="{BB962C8B-B14F-4D97-AF65-F5344CB8AC3E}">
        <p14:creationId xmlns:p14="http://schemas.microsoft.com/office/powerpoint/2010/main" val="4380696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3B156E58-461C-4FC5-BAE9-300D705DF3EC}" type="datetimeFigureOut">
              <a:rPr lang="en-GB" smtClean="0"/>
              <a:t>03/10/2023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4C5D2D5-29AE-44E2-8C62-179DFDCEB23C}" type="slidenum">
              <a:rPr lang="en-GB" smtClean="0"/>
              <a:t>‹#›</a:t>
            </a:fld>
            <a:endParaRPr lang="en-GB"/>
          </a:p>
        </p:txBody>
      </p:sp>
      <p:sp>
        <p:nvSpPr>
          <p:cNvPr id="8" name="Title 7"/>
          <p:cNvSpPr>
            <a:spLocks noGrp="1"/>
          </p:cNvSpPr>
          <p:nvPr>
            <p:ph type="title"/>
          </p:nvPr>
        </p:nvSpPr>
        <p:spPr/>
        <p:txBody>
          <a:bodyPr/>
          <a:lstStyle/>
          <a:p>
            <a:r>
              <a:rPr lang="en-US" smtClean="0"/>
              <a:t>Click to edit Master title style</a:t>
            </a:r>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82208158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3B156E58-461C-4FC5-BAE9-300D705DF3EC}" type="datetimeFigureOut">
              <a:rPr lang="en-GB" smtClean="0"/>
              <a:t>03/10/2023</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C5D2D5-29AE-44E2-8C62-179DFDCEB23C}" type="slidenum">
              <a:rPr lang="en-GB" smtClean="0"/>
              <a:t>‹#›</a:t>
            </a:fld>
            <a:endParaRPr lang="en-GB"/>
          </a:p>
        </p:txBody>
      </p:sp>
    </p:spTree>
    <p:extLst>
      <p:ext uri="{BB962C8B-B14F-4D97-AF65-F5344CB8AC3E}">
        <p14:creationId xmlns:p14="http://schemas.microsoft.com/office/powerpoint/2010/main" val="1109237435"/>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61" r:id="rId8"/>
    <p:sldLayoutId id="2147483862" r:id="rId9"/>
    <p:sldLayoutId id="2147483863" r:id="rId10"/>
    <p:sldLayoutId id="2147483864" r:id="rId11"/>
    <p:sldLayoutId id="2147483865" r:id="rId12"/>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pearson.com/content/dam/one-dot-com/one-dot-com/uk/documents/Learner/Primary/Primary%20parents/Enjoy-Reading-Guide.pdf" TargetMode="Externa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ags" Target="../tags/tag5.xml"/><Relationship Id="rId5"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2.xml"/><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7.xml"/><Relationship Id="rId5"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8.xml"/><Relationship Id="rId5" Type="http://schemas.openxmlformats.org/officeDocument/2006/relationships/image" Target="../media/image2.pn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6.jpeg"/><Relationship Id="rId3" Type="http://schemas.openxmlformats.org/officeDocument/2006/relationships/image" Target="../media/image7.png"/><Relationship Id="rId7" Type="http://schemas.openxmlformats.org/officeDocument/2006/relationships/hyperlink" Target="https://www.google.co.uk/url?sa=i&amp;rct=j&amp;q=&amp;esrc=s&amp;source=images&amp;cd=&amp;cad=rja&amp;uact=8&amp;ved=2ahUKEwi95bSM5rPdAhUMT8AKHUTLCmAQjRx6BAgBEAU&amp;url=https://www.amazon.co.uk/Barking-Bagels-Michael-Rosen/dp/178344505X&amp;psig=AOvVaw33pxeRE7BFmIsQniYSwdPP&amp;ust=1536784383136007" TargetMode="External"/><Relationship Id="rId12" Type="http://schemas.openxmlformats.org/officeDocument/2006/relationships/hyperlink" Target="https://www.google.co.uk/url?sa=i&amp;rct=j&amp;q=&amp;esrc=s&amp;source=images&amp;cd=&amp;cad=rja&amp;uact=8&amp;ved=2ahUKEwimy4Sx5rPdAhWJecAKHdIbCoIQjRx6BAgBEAU&amp;url=https://www.amazon.co.uk/Harry-Potter-Goblet-Fire-Book/dp/074754624X&amp;psig=AOvVaw0KkhPI15jGSySi-dRj-FKO&amp;ust=1536784459788863" TargetMode="External"/><Relationship Id="rId2" Type="http://schemas.openxmlformats.org/officeDocument/2006/relationships/slideLayout" Target="../slideLayouts/slideLayout12.xml"/><Relationship Id="rId1" Type="http://schemas.openxmlformats.org/officeDocument/2006/relationships/tags" Target="../tags/tag9.xml"/><Relationship Id="rId6" Type="http://schemas.openxmlformats.org/officeDocument/2006/relationships/image" Target="../media/image12.png"/><Relationship Id="rId11" Type="http://schemas.openxmlformats.org/officeDocument/2006/relationships/image" Target="../media/image15.jpeg"/><Relationship Id="rId5" Type="http://schemas.openxmlformats.org/officeDocument/2006/relationships/image" Target="../media/image11.png"/><Relationship Id="rId10" Type="http://schemas.openxmlformats.org/officeDocument/2006/relationships/hyperlink" Target="https://www.google.co.uk/url?sa=i&amp;rct=j&amp;q=&amp;esrc=s&amp;source=images&amp;cd=&amp;cad=rja&amp;uact=8&amp;ved=2ahUKEwi23aah5rPdAhUlKsAKHRz2A5kQjRx6BAgBEAU&amp;url=https://www.goodreads.com/book/show/7124538-air-raid&amp;psig=AOvVaw2dcSJQWpkg12ohNqc-RRLs&amp;ust=1536784424365545" TargetMode="External"/><Relationship Id="rId4" Type="http://schemas.openxmlformats.org/officeDocument/2006/relationships/image" Target="../media/image10.png"/><Relationship Id="rId9" Type="http://schemas.openxmlformats.org/officeDocument/2006/relationships/image" Target="../media/image14.png"/><Relationship Id="rId1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0.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12.xml"/><Relationship Id="rId1" Type="http://schemas.openxmlformats.org/officeDocument/2006/relationships/tags" Target="../tags/tag11.xml"/><Relationship Id="rId6" Type="http://schemas.openxmlformats.org/officeDocument/2006/relationships/hyperlink" Target="http://www.research.lancs.ac.uk/portal/en/publications/increasing-higher-level-language-skills-to-improve-reading-comprehension(36622225-b72e-4380-ba76-f5f0be439109)/export.html" TargetMode="External"/><Relationship Id="rId5" Type="http://schemas.openxmlformats.org/officeDocument/2006/relationships/image" Target="../media/image17.png"/><Relationship Id="rId4" Type="http://schemas.openxmlformats.org/officeDocument/2006/relationships/hyperlink" Target="https://educationendowmentfoundation.org.uk/news/eef-blog-the-reading-comprehension-house-and-foundations-that-support-word-reading"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hyperlink" Target="http://www.arbookfind.co.uk/" TargetMode="External"/><Relationship Id="rId2" Type="http://schemas.openxmlformats.org/officeDocument/2006/relationships/slideLayout" Target="../slideLayouts/slideLayout7.xml"/><Relationship Id="rId1" Type="http://schemas.openxmlformats.org/officeDocument/2006/relationships/tags" Target="../tags/tag13.xml"/><Relationship Id="rId6" Type="http://schemas.openxmlformats.org/officeDocument/2006/relationships/hyperlink" Target="https://www.arbookfind.co.uk/UserType.aspx?RedirectURL=%2fdefault.aspx" TargetMode="External"/><Relationship Id="rId5" Type="http://schemas.openxmlformats.org/officeDocument/2006/relationships/image" Target="../media/image2.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xml"/><Relationship Id="rId1" Type="http://schemas.openxmlformats.org/officeDocument/2006/relationships/tags" Target="../tags/tag14.xml"/><Relationship Id="rId5" Type="http://schemas.openxmlformats.org/officeDocument/2006/relationships/image" Target="../media/image20.pn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hyperlink" Target="https://www.google.co.uk/url?sa=i&amp;rct=j&amp;q=&amp;esrc=s&amp;source=images&amp;cd=&amp;cad=rja&amp;uact=8&amp;ved=2ahUKEwj45_zF6rPdAhVMIcAKHWoAB4kQjRx6BAgBEAU&amp;url=https://www.literacyshedblog.com/blog/reading-it-is-more-than-just-books&amp;psig=AOvVaw0v5Rlsf408EEUuG1-YIXD0&amp;ust=1536785577234632" TargetMode="Externa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5.xml"/><Relationship Id="rId6" Type="http://schemas.openxmlformats.org/officeDocument/2006/relationships/image" Target="../media/image22.gif"/><Relationship Id="rId5" Type="http://schemas.openxmlformats.org/officeDocument/2006/relationships/hyperlink" Target="http://www.google.co.uk/url?sa=i&amp;rct=j&amp;q=&amp;esrc=s&amp;source=images&amp;cd=&amp;cad=rja&amp;uact=8&amp;ved=2ahUKEwj2jPrn7rPdAhVKBsAKHYuWDHsQjRx6BAgBEAU&amp;url=http://www.lifelongreading.com/offer/&amp;psig=AOvVaw2u_ED_aeWSxBhEToU9Ee_P&amp;ust=1536786692023798" TargetMode="Externa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16.xml"/><Relationship Id="rId5" Type="http://schemas.openxmlformats.org/officeDocument/2006/relationships/image" Target="../media/image23.png"/><Relationship Id="rId4" Type="http://schemas.openxmlformats.org/officeDocument/2006/relationships/hyperlink" Target="https://assets.publishing.service.gov.uk/government/uploads/system/uploads/attachment_data/file/413745/Removing_barriers_to_literacy.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25.png"/><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hyperlink" Target="https://www.gov.uk/government/publications/the-reading-framework-teaching-the-foundations-of-literacy" TargetMode="External"/><Relationship Id="rId5" Type="http://schemas.openxmlformats.org/officeDocument/2006/relationships/image" Target="../media/image24.png"/><Relationship Id="rId4" Type="http://schemas.openxmlformats.org/officeDocument/2006/relationships/hyperlink" Target="https://www.gov.uk/government/publications/now-the-whole-school-is-reading-supporting-struggling-readers-in-secondary-school/now-the-whole-school-is-reading-supporting-struggling-readers-in-secondary-sch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59632" y="1140298"/>
            <a:ext cx="6858000" cy="2387600"/>
          </a:xfrm>
        </p:spPr>
        <p:txBody>
          <a:bodyPr>
            <a:normAutofit/>
          </a:bodyPr>
          <a:lstStyle/>
          <a:p>
            <a:r>
              <a:rPr lang="en-GB" sz="5400" dirty="0" smtClean="0">
                <a:latin typeface="Lemon Tea" panose="02000600000000000000" pitchFamily="2" charset="0"/>
              </a:rPr>
              <a:t>Accelerated Reader</a:t>
            </a:r>
            <a:endParaRPr lang="en-GB" sz="5400" dirty="0">
              <a:latin typeface="Lemon Tea" panose="02000600000000000000" pitchFamily="2" charset="0"/>
            </a:endParaRPr>
          </a:p>
        </p:txBody>
      </p:sp>
      <p:sp>
        <p:nvSpPr>
          <p:cNvPr id="3" name="Subtitle 2"/>
          <p:cNvSpPr>
            <a:spLocks noGrp="1"/>
          </p:cNvSpPr>
          <p:nvPr>
            <p:ph type="subTitle" idx="1"/>
          </p:nvPr>
        </p:nvSpPr>
        <p:spPr/>
        <p:txBody>
          <a:bodyPr>
            <a:normAutofit/>
          </a:bodyPr>
          <a:lstStyle/>
          <a:p>
            <a:r>
              <a:rPr lang="en-GB" sz="3200" dirty="0" smtClean="0">
                <a:latin typeface="Letters for Learners" pitchFamily="2" charset="0"/>
              </a:rPr>
              <a:t>Introductory guide </a:t>
            </a:r>
            <a:endParaRPr lang="en-GB" sz="3200" dirty="0">
              <a:latin typeface="Letters for Learners" pitchFamily="2" charset="0"/>
            </a:endParaRPr>
          </a:p>
        </p:txBody>
      </p:sp>
      <p:pic>
        <p:nvPicPr>
          <p:cNvPr id="2050" name="Picture 2" descr="Renaissance Learning - SAA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5644" y="3527898"/>
            <a:ext cx="7275760" cy="3810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91880" y="0"/>
            <a:ext cx="2564904" cy="256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52343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973" y="476672"/>
            <a:ext cx="8136904" cy="954107"/>
          </a:xfrm>
          <a:prstGeom prst="rect">
            <a:avLst/>
          </a:prstGeom>
          <a:noFill/>
        </p:spPr>
        <p:txBody>
          <a:bodyPr wrap="square" rtlCol="0">
            <a:spAutoFit/>
          </a:bodyPr>
          <a:lstStyle/>
          <a:p>
            <a:r>
              <a:rPr lang="en-GB" sz="3600" b="1" dirty="0" smtClean="0">
                <a:latin typeface="Lemon Tea" panose="02000600000000000000" pitchFamily="2" charset="0"/>
              </a:rPr>
              <a:t>The Importance of Reading</a:t>
            </a:r>
            <a:endParaRPr lang="en-GB" sz="3600" dirty="0">
              <a:latin typeface="Lemon Tea" panose="02000600000000000000" pitchFamily="2" charset="0"/>
            </a:endParaRPr>
          </a:p>
          <a:p>
            <a:endParaRPr lang="en-GB" sz="2000" dirty="0">
              <a:latin typeface="Lemon Tea" panose="02000600000000000000" pitchFamily="2" charset="0"/>
            </a:endParaRPr>
          </a:p>
        </p:txBody>
      </p:sp>
      <p:sp>
        <p:nvSpPr>
          <p:cNvPr id="4" name="Rectangle 3"/>
          <p:cNvSpPr/>
          <p:nvPr/>
        </p:nvSpPr>
        <p:spPr>
          <a:xfrm>
            <a:off x="481965" y="1667416"/>
            <a:ext cx="8208912" cy="1938992"/>
          </a:xfrm>
          <a:prstGeom prst="rect">
            <a:avLst/>
          </a:prstGeom>
        </p:spPr>
        <p:txBody>
          <a:bodyPr wrap="square">
            <a:spAutoFit/>
          </a:bodyPr>
          <a:lstStyle/>
          <a:p>
            <a:r>
              <a:rPr lang="en-GB" sz="2000" b="0" i="0" dirty="0" smtClean="0">
                <a:solidFill>
                  <a:srgbClr val="333333"/>
                </a:solidFill>
                <a:effectLst/>
                <a:latin typeface="+mj-lt"/>
              </a:rPr>
              <a:t>Evidence suggests that children who read for enjoyment every day not only perform better in reading tests than those who don’t, but also develop a broader vocabulary, increased general knowledge and a better understanding of other cultures.</a:t>
            </a:r>
          </a:p>
          <a:p>
            <a:r>
              <a:rPr lang="en-GB" sz="2000" b="0" i="0" dirty="0" smtClean="0">
                <a:solidFill>
                  <a:srgbClr val="333333"/>
                </a:solidFill>
                <a:effectLst/>
                <a:latin typeface="+mj-lt"/>
              </a:rPr>
              <a:t>In fact, </a:t>
            </a:r>
            <a:r>
              <a:rPr lang="en-GB" sz="2000" b="1" i="1" dirty="0" smtClean="0">
                <a:solidFill>
                  <a:srgbClr val="333333"/>
                </a:solidFill>
                <a:effectLst/>
                <a:latin typeface="+mj-lt"/>
              </a:rPr>
              <a:t>reading for pleasure is more likely to determine whether a child does well at school than their social or economic background</a:t>
            </a:r>
            <a:r>
              <a:rPr lang="en-GB" sz="2000" b="0" i="0" dirty="0" smtClean="0">
                <a:solidFill>
                  <a:srgbClr val="333333"/>
                </a:solidFill>
                <a:effectLst/>
                <a:latin typeface="+mj-lt"/>
              </a:rPr>
              <a:t>.</a:t>
            </a:r>
            <a:endParaRPr lang="en-GB" sz="2000" b="0" i="0" dirty="0">
              <a:solidFill>
                <a:srgbClr val="333333"/>
              </a:solidFill>
              <a:effectLst/>
              <a:latin typeface="+mj-lt"/>
            </a:endParaRPr>
          </a:p>
        </p:txBody>
      </p:sp>
      <p:pic>
        <p:nvPicPr>
          <p:cNvPr id="5" name="Picture 4">
            <a:hlinkClick r:id="rId3"/>
          </p:cNvPr>
          <p:cNvPicPr>
            <a:picLocks noChangeAspect="1"/>
          </p:cNvPicPr>
          <p:nvPr/>
        </p:nvPicPr>
        <p:blipFill>
          <a:blip r:embed="rId4"/>
          <a:stretch>
            <a:fillRect/>
          </a:stretch>
        </p:blipFill>
        <p:spPr>
          <a:xfrm>
            <a:off x="2699792" y="4077072"/>
            <a:ext cx="3672408" cy="2527656"/>
          </a:xfrm>
          <a:prstGeom prst="rect">
            <a:avLst/>
          </a:prstGeom>
        </p:spPr>
      </p:pic>
      <p:grpSp>
        <p:nvGrpSpPr>
          <p:cNvPr id="9" name="Group 8"/>
          <p:cNvGrpSpPr/>
          <p:nvPr/>
        </p:nvGrpSpPr>
        <p:grpSpPr>
          <a:xfrm>
            <a:off x="581000" y="0"/>
            <a:ext cx="8703096" cy="1772816"/>
            <a:chOff x="611560" y="0"/>
            <a:chExt cx="8703096" cy="1772816"/>
          </a:xfrm>
        </p:grpSpPr>
        <p:pic>
          <p:nvPicPr>
            <p:cNvPr id="6" name="Picture 4" descr="Arnold Academy - Home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Tree>
    <p:custDataLst>
      <p:tags r:id="rId1"/>
    </p:custDataLst>
    <p:extLst>
      <p:ext uri="{BB962C8B-B14F-4D97-AF65-F5344CB8AC3E}">
        <p14:creationId xmlns:p14="http://schemas.microsoft.com/office/powerpoint/2010/main" val="337890213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973" y="476672"/>
            <a:ext cx="8136904" cy="954107"/>
          </a:xfrm>
          <a:prstGeom prst="rect">
            <a:avLst/>
          </a:prstGeom>
          <a:noFill/>
        </p:spPr>
        <p:txBody>
          <a:bodyPr wrap="square" rtlCol="0">
            <a:spAutoFit/>
          </a:bodyPr>
          <a:lstStyle/>
          <a:p>
            <a:r>
              <a:rPr lang="en-GB" sz="3600" b="1" dirty="0" smtClean="0">
                <a:latin typeface="Lemon Tea" panose="02000600000000000000" pitchFamily="2" charset="0"/>
              </a:rPr>
              <a:t>The Importance of Reading</a:t>
            </a:r>
            <a:endParaRPr lang="en-GB" sz="3600" dirty="0">
              <a:latin typeface="Lemon Tea" panose="02000600000000000000" pitchFamily="2" charset="0"/>
            </a:endParaRPr>
          </a:p>
          <a:p>
            <a:endParaRPr lang="en-GB" sz="2000" dirty="0">
              <a:latin typeface="Lemon Tea" panose="02000600000000000000" pitchFamily="2" charset="0"/>
            </a:endParaRPr>
          </a:p>
        </p:txBody>
      </p:sp>
      <p:grpSp>
        <p:nvGrpSpPr>
          <p:cNvPr id="9" name="Group 8"/>
          <p:cNvGrpSpPr/>
          <p:nvPr/>
        </p:nvGrpSpPr>
        <p:grpSpPr>
          <a:xfrm>
            <a:off x="581000" y="0"/>
            <a:ext cx="8703096" cy="1772816"/>
            <a:chOff x="611560" y="0"/>
            <a:chExt cx="8703096" cy="1772816"/>
          </a:xfrm>
        </p:grpSpPr>
        <p:pic>
          <p:nvPicPr>
            <p:cNvPr id="6"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pic>
        <p:nvPicPr>
          <p:cNvPr id="18434" name="Picture 2" descr="5 Reasons Reading to a Child is so Important - Nanahood"/>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3578" y="1419873"/>
            <a:ext cx="6777965" cy="5422372"/>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414970687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692696"/>
            <a:ext cx="8496944" cy="5570756"/>
          </a:xfrm>
          <a:prstGeom prst="rect">
            <a:avLst/>
          </a:prstGeom>
          <a:noFill/>
        </p:spPr>
        <p:txBody>
          <a:bodyPr wrap="square" rtlCol="0">
            <a:spAutoFit/>
          </a:bodyPr>
          <a:lstStyle/>
          <a:p>
            <a:r>
              <a:rPr lang="en-GB" sz="3200" b="1" dirty="0" smtClean="0">
                <a:latin typeface="Lemon Tea" panose="02000600000000000000" pitchFamily="2" charset="0"/>
              </a:rPr>
              <a:t>Accelerated Reader </a:t>
            </a:r>
          </a:p>
          <a:p>
            <a:endParaRPr lang="en-GB" sz="3200" b="1" dirty="0">
              <a:latin typeface="+mj-lt"/>
            </a:endParaRPr>
          </a:p>
          <a:p>
            <a:endParaRPr lang="en-GB" sz="3200" b="1" dirty="0" smtClean="0">
              <a:latin typeface="+mj-lt"/>
            </a:endParaRPr>
          </a:p>
          <a:p>
            <a:endParaRPr lang="en-GB" sz="3200" dirty="0">
              <a:latin typeface="+mj-lt"/>
            </a:endParaRPr>
          </a:p>
          <a:p>
            <a:r>
              <a:rPr lang="en-GB" sz="3200" b="1" dirty="0" smtClean="0">
                <a:solidFill>
                  <a:srgbClr val="00B050"/>
                </a:solidFill>
                <a:latin typeface="+mj-lt"/>
              </a:rPr>
              <a:t>Accelerated </a:t>
            </a:r>
            <a:r>
              <a:rPr lang="en-GB" sz="3200" b="1" dirty="0">
                <a:solidFill>
                  <a:srgbClr val="00B050"/>
                </a:solidFill>
                <a:latin typeface="+mj-lt"/>
              </a:rPr>
              <a:t>Reader </a:t>
            </a:r>
            <a:r>
              <a:rPr lang="en-GB" sz="3200" dirty="0" smtClean="0">
                <a:latin typeface="+mj-lt"/>
              </a:rPr>
              <a:t>is a program designed to do the following things:</a:t>
            </a:r>
            <a:endParaRPr lang="en-GB" sz="3200" dirty="0">
              <a:latin typeface="+mj-lt"/>
            </a:endParaRPr>
          </a:p>
          <a:p>
            <a:endParaRPr lang="en-GB" sz="3200" dirty="0">
              <a:latin typeface="+mj-lt"/>
            </a:endParaRPr>
          </a:p>
          <a:p>
            <a:r>
              <a:rPr lang="en-GB" sz="3200" dirty="0" smtClean="0">
                <a:solidFill>
                  <a:schemeClr val="accent6">
                    <a:lumMod val="50000"/>
                  </a:schemeClr>
                </a:solidFill>
                <a:latin typeface="+mj-lt"/>
              </a:rPr>
              <a:t>1) Find </a:t>
            </a:r>
            <a:r>
              <a:rPr lang="en-GB" sz="3200" dirty="0">
                <a:solidFill>
                  <a:schemeClr val="accent6">
                    <a:lumMod val="50000"/>
                  </a:schemeClr>
                </a:solidFill>
                <a:latin typeface="+mj-lt"/>
              </a:rPr>
              <a:t>books that are the right ability for </a:t>
            </a:r>
            <a:r>
              <a:rPr lang="en-GB" sz="3200" dirty="0" smtClean="0">
                <a:solidFill>
                  <a:schemeClr val="accent6">
                    <a:lumMod val="50000"/>
                  </a:schemeClr>
                </a:solidFill>
                <a:latin typeface="+mj-lt"/>
              </a:rPr>
              <a:t>the child</a:t>
            </a:r>
            <a:endParaRPr lang="en-GB" sz="3200" dirty="0">
              <a:solidFill>
                <a:schemeClr val="accent6">
                  <a:lumMod val="50000"/>
                </a:schemeClr>
              </a:solidFill>
              <a:latin typeface="+mj-lt"/>
            </a:endParaRPr>
          </a:p>
          <a:p>
            <a:r>
              <a:rPr lang="en-GB" sz="3200" dirty="0" smtClean="0">
                <a:solidFill>
                  <a:schemeClr val="accent6">
                    <a:lumMod val="50000"/>
                  </a:schemeClr>
                </a:solidFill>
                <a:latin typeface="+mj-lt"/>
              </a:rPr>
              <a:t>2) Encourage the </a:t>
            </a:r>
            <a:r>
              <a:rPr lang="en-GB" sz="3200" dirty="0">
                <a:solidFill>
                  <a:schemeClr val="accent6">
                    <a:lumMod val="50000"/>
                  </a:schemeClr>
                </a:solidFill>
                <a:latin typeface="+mj-lt"/>
              </a:rPr>
              <a:t>child to read </a:t>
            </a:r>
            <a:r>
              <a:rPr lang="en-GB" sz="3200" dirty="0" smtClean="0">
                <a:solidFill>
                  <a:schemeClr val="accent6">
                    <a:lumMod val="50000"/>
                  </a:schemeClr>
                </a:solidFill>
                <a:latin typeface="+mj-lt"/>
              </a:rPr>
              <a:t>more</a:t>
            </a:r>
            <a:endParaRPr lang="en-GB" sz="3200" dirty="0">
              <a:solidFill>
                <a:schemeClr val="accent6">
                  <a:lumMod val="50000"/>
                </a:schemeClr>
              </a:solidFill>
              <a:latin typeface="+mj-lt"/>
            </a:endParaRPr>
          </a:p>
          <a:p>
            <a:r>
              <a:rPr lang="en-GB" sz="3200" dirty="0" smtClean="0">
                <a:solidFill>
                  <a:schemeClr val="accent6">
                    <a:lumMod val="50000"/>
                  </a:schemeClr>
                </a:solidFill>
                <a:latin typeface="+mj-lt"/>
              </a:rPr>
              <a:t>3) Improve the child’s </a:t>
            </a:r>
            <a:r>
              <a:rPr lang="en-GB" sz="3200" dirty="0">
                <a:solidFill>
                  <a:schemeClr val="accent6">
                    <a:lumMod val="50000"/>
                  </a:schemeClr>
                </a:solidFill>
                <a:latin typeface="+mj-lt"/>
              </a:rPr>
              <a:t>reading </a:t>
            </a:r>
            <a:r>
              <a:rPr lang="en-GB" sz="3200" dirty="0" smtClean="0">
                <a:solidFill>
                  <a:schemeClr val="accent6">
                    <a:lumMod val="50000"/>
                  </a:schemeClr>
                </a:solidFill>
                <a:latin typeface="+mj-lt"/>
              </a:rPr>
              <a:t>ability</a:t>
            </a:r>
            <a:endParaRPr lang="en-GB" sz="3200" dirty="0">
              <a:solidFill>
                <a:schemeClr val="accent6">
                  <a:lumMod val="50000"/>
                </a:schemeClr>
              </a:solidFill>
              <a:latin typeface="+mj-lt"/>
            </a:endParaRPr>
          </a:p>
          <a:p>
            <a:endParaRPr lang="en-GB" dirty="0">
              <a:latin typeface="+mj-lt"/>
            </a:endParaRPr>
          </a:p>
          <a:p>
            <a:endParaRPr lang="en-GB" dirty="0">
              <a:latin typeface="+mj-lt"/>
            </a:endParaRPr>
          </a:p>
        </p:txBody>
      </p:sp>
      <p:grpSp>
        <p:nvGrpSpPr>
          <p:cNvPr id="5" name="Group 4"/>
          <p:cNvGrpSpPr/>
          <p:nvPr/>
        </p:nvGrpSpPr>
        <p:grpSpPr>
          <a:xfrm>
            <a:off x="581000" y="0"/>
            <a:ext cx="8703096" cy="1772816"/>
            <a:chOff x="611560" y="0"/>
            <a:chExt cx="8703096" cy="1772816"/>
          </a:xfrm>
        </p:grpSpPr>
        <p:pic>
          <p:nvPicPr>
            <p:cNvPr id="6"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Tree>
    <p:custDataLst>
      <p:tags r:id="rId1"/>
    </p:custDataLst>
    <p:extLst>
      <p:ext uri="{BB962C8B-B14F-4D97-AF65-F5344CB8AC3E}">
        <p14:creationId xmlns:p14="http://schemas.microsoft.com/office/powerpoint/2010/main" val="10700153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0596" y="197768"/>
            <a:ext cx="8229600" cy="1143000"/>
          </a:xfrm>
        </p:spPr>
        <p:txBody>
          <a:bodyPr/>
          <a:lstStyle/>
          <a:p>
            <a:pPr marL="0" indent="0">
              <a:buNone/>
            </a:pPr>
            <a:r>
              <a:rPr lang="en-GB" dirty="0" smtClean="0">
                <a:latin typeface="Lemon Tea" panose="02000600000000000000" pitchFamily="2" charset="0"/>
              </a:rPr>
              <a:t>Two parts to the program</a:t>
            </a:r>
            <a:endParaRPr lang="en-GB" dirty="0">
              <a:latin typeface="Lemon Tea" panose="02000600000000000000" pitchFamily="2" charset="0"/>
            </a:endParaRPr>
          </a:p>
        </p:txBody>
      </p:sp>
      <p:pic>
        <p:nvPicPr>
          <p:cNvPr id="5"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4103" r="1476" b="8236"/>
          <a:stretch/>
        </p:blipFill>
        <p:spPr bwMode="auto">
          <a:xfrm>
            <a:off x="2931005" y="2089835"/>
            <a:ext cx="6185464" cy="47939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88119" y="2509837"/>
            <a:ext cx="923925"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69157" y="4190515"/>
            <a:ext cx="879358" cy="8712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7" name="Group 6"/>
          <p:cNvGrpSpPr/>
          <p:nvPr/>
        </p:nvGrpSpPr>
        <p:grpSpPr>
          <a:xfrm>
            <a:off x="581000" y="0"/>
            <a:ext cx="8703096" cy="1772816"/>
            <a:chOff x="611560" y="0"/>
            <a:chExt cx="8703096" cy="1772816"/>
          </a:xfrm>
        </p:grpSpPr>
        <p:pic>
          <p:nvPicPr>
            <p:cNvPr id="8" name="Picture 4" descr="Arnold Academy - Home P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
        <p:nvSpPr>
          <p:cNvPr id="3" name="Rectangle 2"/>
          <p:cNvSpPr/>
          <p:nvPr/>
        </p:nvSpPr>
        <p:spPr>
          <a:xfrm>
            <a:off x="144709" y="2483768"/>
            <a:ext cx="1747575" cy="1015663"/>
          </a:xfrm>
          <a:prstGeom prst="rect">
            <a:avLst/>
          </a:prstGeom>
          <a:solidFill>
            <a:schemeClr val="accent1">
              <a:lumMod val="20000"/>
              <a:lumOff val="80000"/>
            </a:schemeClr>
          </a:solidFill>
        </p:spPr>
        <p:txBody>
          <a:bodyPr wrap="square" lIns="91440" tIns="45720" rIns="91440" bIns="45720">
            <a:spAutoFit/>
          </a:bodyPr>
          <a:lstStyle/>
          <a:p>
            <a:pPr algn="ctr"/>
            <a:r>
              <a:rPr lang="en-US" sz="2000" b="0" cap="none" spc="0" dirty="0" smtClean="0">
                <a:ln w="0"/>
                <a:solidFill>
                  <a:schemeClr val="tx1"/>
                </a:solidFill>
                <a:effectLst>
                  <a:outerShdw blurRad="38100" dist="19050" dir="2700000" algn="tl" rotWithShape="0">
                    <a:schemeClr val="dk1">
                      <a:alpha val="40000"/>
                    </a:schemeClr>
                  </a:outerShdw>
                </a:effectLst>
              </a:rPr>
              <a:t>To be completed in school ONLY</a:t>
            </a:r>
            <a:endParaRPr lang="en-US" sz="2000" b="0" cap="none" spc="0" dirty="0">
              <a:ln w="0"/>
              <a:solidFill>
                <a:schemeClr val="tx1"/>
              </a:solidFill>
              <a:effectLst>
                <a:outerShdw blurRad="38100" dist="19050" dir="2700000" algn="tl" rotWithShape="0">
                  <a:schemeClr val="dk1">
                    <a:alpha val="40000"/>
                  </a:schemeClr>
                </a:outerShdw>
              </a:effectLst>
            </a:endParaRPr>
          </a:p>
        </p:txBody>
      </p:sp>
      <p:sp>
        <p:nvSpPr>
          <p:cNvPr id="10" name="Rectangle 9"/>
          <p:cNvSpPr/>
          <p:nvPr/>
        </p:nvSpPr>
        <p:spPr>
          <a:xfrm>
            <a:off x="46388" y="4190515"/>
            <a:ext cx="1944216" cy="1015663"/>
          </a:xfrm>
          <a:prstGeom prst="rect">
            <a:avLst/>
          </a:prstGeom>
          <a:solidFill>
            <a:schemeClr val="accent4">
              <a:lumMod val="20000"/>
              <a:lumOff val="80000"/>
            </a:schemeClr>
          </a:solidFill>
        </p:spPr>
        <p:txBody>
          <a:bodyPr wrap="square" lIns="91440" tIns="45720" rIns="91440" bIns="45720">
            <a:spAutoFit/>
          </a:bodyPr>
          <a:lstStyle/>
          <a:p>
            <a:pPr algn="ctr"/>
            <a:r>
              <a:rPr lang="en-US" sz="2000" dirty="0" smtClean="0">
                <a:ln w="0"/>
                <a:effectLst>
                  <a:outerShdw blurRad="38100" dist="19050" dir="2700000" algn="tl" rotWithShape="0">
                    <a:schemeClr val="dk1">
                      <a:alpha val="40000"/>
                    </a:schemeClr>
                  </a:outerShdw>
                </a:effectLst>
              </a:rPr>
              <a:t>To be completed in school AND at home</a:t>
            </a:r>
            <a:endParaRPr lang="en-US" sz="2000" b="0" cap="none" spc="0" dirty="0">
              <a:ln w="0"/>
              <a:solidFill>
                <a:schemeClr val="tx1"/>
              </a:solidFill>
              <a:effectLst>
                <a:outerShdw blurRad="38100" dist="19050" dir="2700000" algn="tl" rotWithShape="0">
                  <a:schemeClr val="dk1">
                    <a:alpha val="40000"/>
                  </a:schemeClr>
                </a:outerShdw>
              </a:effectLst>
            </a:endParaRPr>
          </a:p>
        </p:txBody>
      </p:sp>
    </p:spTree>
    <p:custDataLst>
      <p:tags r:id="rId1"/>
    </p:custDataLst>
    <p:extLst>
      <p:ext uri="{BB962C8B-B14F-4D97-AF65-F5344CB8AC3E}">
        <p14:creationId xmlns:p14="http://schemas.microsoft.com/office/powerpoint/2010/main" val="2166369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31105" y="197768"/>
            <a:ext cx="8229600" cy="1143000"/>
          </a:xfrm>
        </p:spPr>
        <p:txBody>
          <a:bodyPr/>
          <a:lstStyle/>
          <a:p>
            <a:pPr marL="0" indent="0">
              <a:buNone/>
            </a:pPr>
            <a:r>
              <a:rPr lang="en-GB" dirty="0" smtClean="0">
                <a:latin typeface="Lemon Tea" panose="02000600000000000000" pitchFamily="2" charset="0"/>
              </a:rPr>
              <a:t>Star Reading</a:t>
            </a:r>
            <a:endParaRPr lang="en-GB" dirty="0">
              <a:latin typeface="Lemon Tea" panose="02000600000000000000" pitchFamily="2" charset="0"/>
            </a:endParaRPr>
          </a:p>
        </p:txBody>
      </p:sp>
      <p:sp>
        <p:nvSpPr>
          <p:cNvPr id="3" name="TextBox 2"/>
          <p:cNvSpPr txBox="1"/>
          <p:nvPr/>
        </p:nvSpPr>
        <p:spPr>
          <a:xfrm>
            <a:off x="380733" y="1772816"/>
            <a:ext cx="8280920" cy="4154984"/>
          </a:xfrm>
          <a:prstGeom prst="rect">
            <a:avLst/>
          </a:prstGeom>
          <a:noFill/>
        </p:spPr>
        <p:txBody>
          <a:bodyPr wrap="square" rtlCol="0">
            <a:spAutoFit/>
          </a:bodyPr>
          <a:lstStyle/>
          <a:p>
            <a:r>
              <a:rPr lang="en-GB" sz="2400" b="1" u="sng" dirty="0" smtClean="0">
                <a:solidFill>
                  <a:srgbClr val="FF0000"/>
                </a:solidFill>
                <a:latin typeface="+mj-lt"/>
              </a:rPr>
              <a:t>Completed every term </a:t>
            </a:r>
            <a:r>
              <a:rPr lang="en-GB" sz="2400" b="1" u="sng" dirty="0" smtClean="0">
                <a:solidFill>
                  <a:srgbClr val="FF0000"/>
                </a:solidFill>
                <a:latin typeface="+mj-lt"/>
              </a:rPr>
              <a:t>in school.</a:t>
            </a:r>
            <a:endParaRPr lang="en-GB" sz="2400" b="1" u="sng" dirty="0" smtClean="0">
              <a:solidFill>
                <a:srgbClr val="FF0000"/>
              </a:solidFill>
              <a:latin typeface="+mj-lt"/>
            </a:endParaRPr>
          </a:p>
          <a:p>
            <a:endParaRPr lang="en-GB" sz="2400" dirty="0">
              <a:solidFill>
                <a:srgbClr val="FF0000"/>
              </a:solidFill>
              <a:latin typeface="+mj-lt"/>
            </a:endParaRPr>
          </a:p>
          <a:p>
            <a:r>
              <a:rPr lang="en-GB" sz="2400" dirty="0" smtClean="0">
                <a:latin typeface="+mj-lt"/>
              </a:rPr>
              <a:t>At </a:t>
            </a:r>
            <a:r>
              <a:rPr lang="en-GB" sz="2400" dirty="0">
                <a:latin typeface="+mj-lt"/>
              </a:rPr>
              <a:t>the start of </a:t>
            </a:r>
            <a:r>
              <a:rPr lang="en-GB" sz="2400" dirty="0" smtClean="0">
                <a:latin typeface="+mj-lt"/>
              </a:rPr>
              <a:t>each term, pupils will complete a </a:t>
            </a:r>
            <a:r>
              <a:rPr lang="en-GB" sz="2400" b="1" dirty="0">
                <a:latin typeface="+mj-lt"/>
              </a:rPr>
              <a:t>Star </a:t>
            </a:r>
            <a:r>
              <a:rPr lang="en-GB" sz="2400" b="1" dirty="0" smtClean="0">
                <a:latin typeface="+mj-lt"/>
              </a:rPr>
              <a:t>Reading Test</a:t>
            </a:r>
            <a:r>
              <a:rPr lang="en-GB" sz="2400" dirty="0">
                <a:latin typeface="+mj-lt"/>
              </a:rPr>
              <a:t>, which is a computer-based test that measures a student’s reading ability through a series of 34 questions.</a:t>
            </a:r>
          </a:p>
          <a:p>
            <a:endParaRPr lang="en-GB" sz="2400" dirty="0">
              <a:latin typeface="+mj-lt"/>
            </a:endParaRPr>
          </a:p>
          <a:p>
            <a:r>
              <a:rPr lang="en-GB" sz="2400" dirty="0">
                <a:latin typeface="+mj-lt"/>
              </a:rPr>
              <a:t>Every test for every student is different, and the computer selects different questions for each student dependent on how well they answer the previous questions. Essentially, the computer adapts the test to suit </a:t>
            </a:r>
            <a:r>
              <a:rPr lang="en-GB" sz="2400" dirty="0" smtClean="0">
                <a:latin typeface="+mj-lt"/>
              </a:rPr>
              <a:t>the child.</a:t>
            </a:r>
            <a:endParaRPr lang="en-GB" sz="2400" dirty="0">
              <a:latin typeface="+mj-lt"/>
            </a:endParaRPr>
          </a:p>
          <a:p>
            <a:endParaRPr lang="en-GB" sz="2400" dirty="0">
              <a:latin typeface="+mj-lt"/>
            </a:endParaRPr>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000" y="103473"/>
            <a:ext cx="923925"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Group 5"/>
          <p:cNvGrpSpPr/>
          <p:nvPr/>
        </p:nvGrpSpPr>
        <p:grpSpPr>
          <a:xfrm>
            <a:off x="581000" y="0"/>
            <a:ext cx="8703096" cy="1772816"/>
            <a:chOff x="611560" y="0"/>
            <a:chExt cx="8703096" cy="1772816"/>
          </a:xfrm>
        </p:grpSpPr>
        <p:pic>
          <p:nvPicPr>
            <p:cNvPr id="7" name="Picture 4" descr="Arnold Academy - Home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
        <p:nvSpPr>
          <p:cNvPr id="4" name="TextBox 3"/>
          <p:cNvSpPr txBox="1"/>
          <p:nvPr/>
        </p:nvSpPr>
        <p:spPr>
          <a:xfrm>
            <a:off x="417245" y="5927800"/>
            <a:ext cx="8244408" cy="461665"/>
          </a:xfrm>
          <a:prstGeom prst="rect">
            <a:avLst/>
          </a:prstGeom>
          <a:solidFill>
            <a:schemeClr val="accent6">
              <a:lumMod val="20000"/>
              <a:lumOff val="80000"/>
            </a:schemeClr>
          </a:solidFill>
        </p:spPr>
        <p:txBody>
          <a:bodyPr wrap="square" rtlCol="0">
            <a:spAutoFit/>
          </a:bodyPr>
          <a:lstStyle/>
          <a:p>
            <a:pPr algn="ctr"/>
            <a:r>
              <a:rPr lang="en-GB" sz="2400" dirty="0" smtClean="0"/>
              <a:t>Test results will be made available to parents on a termly basis.</a:t>
            </a:r>
            <a:endParaRPr lang="en-GB" sz="2400" dirty="0"/>
          </a:p>
        </p:txBody>
      </p:sp>
    </p:spTree>
    <p:custDataLst>
      <p:tags r:id="rId1"/>
    </p:custDataLst>
    <p:extLst>
      <p:ext uri="{BB962C8B-B14F-4D97-AF65-F5344CB8AC3E}">
        <p14:creationId xmlns:p14="http://schemas.microsoft.com/office/powerpoint/2010/main" val="76277055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030" y="194597"/>
            <a:ext cx="8363272" cy="1143000"/>
          </a:xfrm>
        </p:spPr>
        <p:txBody>
          <a:bodyPr>
            <a:noAutofit/>
          </a:bodyPr>
          <a:lstStyle/>
          <a:p>
            <a:pPr marL="0" indent="0">
              <a:buNone/>
            </a:pPr>
            <a:r>
              <a:rPr lang="en-GB" sz="3200" dirty="0" smtClean="0">
                <a:latin typeface="Lemon Tea" panose="02000600000000000000" pitchFamily="2" charset="0"/>
              </a:rPr>
              <a:t>ZPD score </a:t>
            </a:r>
            <a:br>
              <a:rPr lang="en-GB" sz="3200" dirty="0" smtClean="0">
                <a:latin typeface="Lemon Tea" panose="02000600000000000000" pitchFamily="2" charset="0"/>
              </a:rPr>
            </a:br>
            <a:r>
              <a:rPr lang="en-GB" sz="3200" dirty="0" smtClean="0">
                <a:latin typeface="Lemon Tea" panose="02000600000000000000" pitchFamily="2" charset="0"/>
              </a:rPr>
              <a:t>(Zone of Proximal Development)</a:t>
            </a:r>
            <a:endParaRPr lang="en-GB" sz="3200" dirty="0">
              <a:latin typeface="Lemon Tea" panose="02000600000000000000" pitchFamily="2" charset="0"/>
            </a:endParaRPr>
          </a:p>
        </p:txBody>
      </p:sp>
      <p:sp>
        <p:nvSpPr>
          <p:cNvPr id="3" name="TextBox 2"/>
          <p:cNvSpPr txBox="1"/>
          <p:nvPr/>
        </p:nvSpPr>
        <p:spPr>
          <a:xfrm>
            <a:off x="323528" y="1556791"/>
            <a:ext cx="8928992" cy="3847207"/>
          </a:xfrm>
          <a:prstGeom prst="rect">
            <a:avLst/>
          </a:prstGeom>
          <a:noFill/>
        </p:spPr>
        <p:txBody>
          <a:bodyPr wrap="square" rtlCol="0">
            <a:spAutoFit/>
          </a:bodyPr>
          <a:lstStyle/>
          <a:p>
            <a:r>
              <a:rPr lang="en-GB" sz="2000" dirty="0" smtClean="0">
                <a:latin typeface="+mj-lt"/>
              </a:rPr>
              <a:t>After each Star Reading test, children are given a </a:t>
            </a:r>
            <a:r>
              <a:rPr lang="en-GB" sz="2000" b="1" dirty="0" smtClean="0">
                <a:latin typeface="+mj-lt"/>
              </a:rPr>
              <a:t>ZPD range</a:t>
            </a:r>
            <a:r>
              <a:rPr lang="en-GB" sz="2000" dirty="0" smtClean="0">
                <a:latin typeface="+mj-lt"/>
              </a:rPr>
              <a:t>, which </a:t>
            </a:r>
            <a:r>
              <a:rPr lang="en-GB" sz="2000" dirty="0">
                <a:latin typeface="+mj-lt"/>
              </a:rPr>
              <a:t>is two numbers that the </a:t>
            </a:r>
            <a:r>
              <a:rPr lang="en-GB" sz="2000" dirty="0" smtClean="0">
                <a:latin typeface="+mj-lt"/>
              </a:rPr>
              <a:t>pupil </a:t>
            </a:r>
            <a:r>
              <a:rPr lang="en-GB" sz="2000" dirty="0">
                <a:latin typeface="+mj-lt"/>
              </a:rPr>
              <a:t>uses to choose their next reading book.</a:t>
            </a:r>
          </a:p>
          <a:p>
            <a:endParaRPr lang="en-GB" sz="2000" dirty="0">
              <a:latin typeface="+mj-lt"/>
            </a:endParaRPr>
          </a:p>
          <a:p>
            <a:r>
              <a:rPr lang="en-GB" sz="2000" b="1" dirty="0">
                <a:latin typeface="+mj-lt"/>
              </a:rPr>
              <a:t>The lowest number is the lowest level of book the </a:t>
            </a:r>
            <a:r>
              <a:rPr lang="en-GB" sz="2000" b="1" dirty="0" smtClean="0">
                <a:latin typeface="+mj-lt"/>
              </a:rPr>
              <a:t>pupil </a:t>
            </a:r>
            <a:r>
              <a:rPr lang="en-GB" sz="2000" b="1" dirty="0">
                <a:latin typeface="+mj-lt"/>
              </a:rPr>
              <a:t>should be choosing.</a:t>
            </a:r>
          </a:p>
          <a:p>
            <a:endParaRPr lang="en-GB" sz="2000" dirty="0">
              <a:latin typeface="+mj-lt"/>
            </a:endParaRPr>
          </a:p>
          <a:p>
            <a:r>
              <a:rPr lang="en-GB" sz="2000" b="1" dirty="0">
                <a:latin typeface="+mj-lt"/>
              </a:rPr>
              <a:t>The highest number is the highest level of book the </a:t>
            </a:r>
            <a:r>
              <a:rPr lang="en-GB" sz="2000" b="1" dirty="0" smtClean="0">
                <a:latin typeface="+mj-lt"/>
              </a:rPr>
              <a:t>pupil </a:t>
            </a:r>
            <a:r>
              <a:rPr lang="en-GB" sz="2000" b="1" dirty="0">
                <a:latin typeface="+mj-lt"/>
              </a:rPr>
              <a:t>should be choosing.</a:t>
            </a:r>
          </a:p>
          <a:p>
            <a:endParaRPr lang="en-GB" sz="2000" dirty="0">
              <a:latin typeface="+mj-lt"/>
            </a:endParaRPr>
          </a:p>
          <a:p>
            <a:r>
              <a:rPr lang="en-GB" sz="2000" dirty="0" smtClean="0">
                <a:latin typeface="+mj-lt"/>
              </a:rPr>
              <a:t>Pupils </a:t>
            </a:r>
            <a:r>
              <a:rPr lang="en-GB" sz="2000" dirty="0">
                <a:latin typeface="+mj-lt"/>
              </a:rPr>
              <a:t>keep a record of all their ZPDs in their </a:t>
            </a:r>
            <a:r>
              <a:rPr lang="en-GB" sz="2000" dirty="0" smtClean="0">
                <a:latin typeface="+mj-lt"/>
              </a:rPr>
              <a:t>planners. </a:t>
            </a:r>
            <a:endParaRPr lang="en-GB" sz="2000" dirty="0">
              <a:latin typeface="+mj-lt"/>
            </a:endParaRPr>
          </a:p>
          <a:p>
            <a:endParaRPr lang="en-GB" sz="2000" dirty="0">
              <a:latin typeface="+mj-lt"/>
            </a:endParaRPr>
          </a:p>
          <a:p>
            <a:r>
              <a:rPr lang="en-GB" sz="2000" dirty="0">
                <a:latin typeface="+mj-lt"/>
              </a:rPr>
              <a:t>A new STAR test takes place every half term, so </a:t>
            </a:r>
            <a:r>
              <a:rPr lang="en-GB" sz="2000" b="1" dirty="0">
                <a:latin typeface="+mj-lt"/>
              </a:rPr>
              <a:t>students can see improvements </a:t>
            </a:r>
            <a:r>
              <a:rPr lang="en-GB" sz="2000" dirty="0">
                <a:latin typeface="+mj-lt"/>
              </a:rPr>
              <a:t>in their reading ability, but also choose more challenging books. </a:t>
            </a:r>
          </a:p>
          <a:p>
            <a:endParaRPr lang="en-GB" sz="2400" dirty="0">
              <a:latin typeface="+mj-lt"/>
            </a:endParaRPr>
          </a:p>
        </p:txBody>
      </p:sp>
      <p:sp>
        <p:nvSpPr>
          <p:cNvPr id="4" name="TextBox 3"/>
          <p:cNvSpPr txBox="1"/>
          <p:nvPr/>
        </p:nvSpPr>
        <p:spPr>
          <a:xfrm>
            <a:off x="3131840" y="4964586"/>
            <a:ext cx="3600400" cy="1107996"/>
          </a:xfrm>
          <a:prstGeom prst="rect">
            <a:avLst/>
          </a:prstGeom>
          <a:noFill/>
        </p:spPr>
        <p:txBody>
          <a:bodyPr wrap="square" rtlCol="0">
            <a:spAutoFit/>
          </a:bodyPr>
          <a:lstStyle/>
          <a:p>
            <a:r>
              <a:rPr lang="en-GB" sz="6600" dirty="0"/>
              <a:t>3.2 – 4.6</a:t>
            </a:r>
          </a:p>
        </p:txBody>
      </p:sp>
      <p:cxnSp>
        <p:nvCxnSpPr>
          <p:cNvPr id="6" name="Straight Arrow Connector 5"/>
          <p:cNvCxnSpPr/>
          <p:nvPr/>
        </p:nvCxnSpPr>
        <p:spPr>
          <a:xfrm flipH="1">
            <a:off x="2915816" y="5735381"/>
            <a:ext cx="864096" cy="5019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878596" y="5861400"/>
            <a:ext cx="1512168" cy="646331"/>
          </a:xfrm>
          <a:prstGeom prst="rect">
            <a:avLst/>
          </a:prstGeom>
          <a:noFill/>
        </p:spPr>
        <p:txBody>
          <a:bodyPr wrap="square" rtlCol="0">
            <a:spAutoFit/>
          </a:bodyPr>
          <a:lstStyle/>
          <a:p>
            <a:r>
              <a:rPr lang="en-GB" dirty="0"/>
              <a:t>Lowest number</a:t>
            </a:r>
          </a:p>
        </p:txBody>
      </p:sp>
      <p:cxnSp>
        <p:nvCxnSpPr>
          <p:cNvPr id="9" name="Straight Arrow Connector 8"/>
          <p:cNvCxnSpPr/>
          <p:nvPr/>
        </p:nvCxnSpPr>
        <p:spPr>
          <a:xfrm>
            <a:off x="5616116" y="5735381"/>
            <a:ext cx="972108" cy="50193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732240" y="5861399"/>
            <a:ext cx="1080120" cy="646331"/>
          </a:xfrm>
          <a:prstGeom prst="rect">
            <a:avLst/>
          </a:prstGeom>
          <a:noFill/>
        </p:spPr>
        <p:txBody>
          <a:bodyPr wrap="square" rtlCol="0">
            <a:spAutoFit/>
          </a:bodyPr>
          <a:lstStyle/>
          <a:p>
            <a:r>
              <a:rPr lang="en-GB" dirty="0"/>
              <a:t>Highest number</a:t>
            </a:r>
          </a:p>
        </p:txBody>
      </p:sp>
      <p:grpSp>
        <p:nvGrpSpPr>
          <p:cNvPr id="13" name="Group 12"/>
          <p:cNvGrpSpPr/>
          <p:nvPr/>
        </p:nvGrpSpPr>
        <p:grpSpPr>
          <a:xfrm>
            <a:off x="581000" y="0"/>
            <a:ext cx="8703096" cy="1772816"/>
            <a:chOff x="611560" y="0"/>
            <a:chExt cx="8703096" cy="1772816"/>
          </a:xfrm>
        </p:grpSpPr>
        <p:pic>
          <p:nvPicPr>
            <p:cNvPr id="14"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Connector 14"/>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Tree>
    <p:custDataLst>
      <p:tags r:id="rId1"/>
    </p:custDataLst>
    <p:extLst>
      <p:ext uri="{BB962C8B-B14F-4D97-AF65-F5344CB8AC3E}">
        <p14:creationId xmlns:p14="http://schemas.microsoft.com/office/powerpoint/2010/main" val="206421222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7286" y="185410"/>
            <a:ext cx="7619033" cy="1143000"/>
          </a:xfrm>
        </p:spPr>
        <p:txBody>
          <a:bodyPr/>
          <a:lstStyle/>
          <a:p>
            <a:pPr marL="0" indent="0">
              <a:buNone/>
            </a:pPr>
            <a:r>
              <a:rPr lang="en-GB" dirty="0" smtClean="0">
                <a:latin typeface="Lemon Tea" panose="02000600000000000000" pitchFamily="2" charset="0"/>
              </a:rPr>
              <a:t>Accelerated Reader books</a:t>
            </a:r>
            <a:endParaRPr lang="en-GB" dirty="0">
              <a:latin typeface="Lemon Tea" panose="02000600000000000000" pitchFamily="2"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00" y="195941"/>
            <a:ext cx="103822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4189" b="7493"/>
          <a:stretch/>
        </p:blipFill>
        <p:spPr bwMode="auto">
          <a:xfrm>
            <a:off x="467544" y="1886563"/>
            <a:ext cx="8153334" cy="47598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581000" y="0"/>
            <a:ext cx="8703096" cy="1772816"/>
            <a:chOff x="611560" y="0"/>
            <a:chExt cx="8703096" cy="1772816"/>
          </a:xfrm>
        </p:grpSpPr>
        <p:pic>
          <p:nvPicPr>
            <p:cNvPr id="7" name="Picture 4" descr="Arnold Academy - Home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Tree>
    <p:custDataLst>
      <p:tags r:id="rId1"/>
    </p:custDataLst>
    <p:extLst>
      <p:ext uri="{BB962C8B-B14F-4D97-AF65-F5344CB8AC3E}">
        <p14:creationId xmlns:p14="http://schemas.microsoft.com/office/powerpoint/2010/main" val="161279844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5063" y="159316"/>
            <a:ext cx="7619033" cy="1143000"/>
          </a:xfrm>
        </p:spPr>
        <p:txBody>
          <a:bodyPr/>
          <a:lstStyle/>
          <a:p>
            <a:pPr marL="0" indent="0">
              <a:buNone/>
            </a:pPr>
            <a:r>
              <a:rPr lang="en-GB" dirty="0" smtClean="0">
                <a:latin typeface="Lemon Tea" panose="02000600000000000000" pitchFamily="2" charset="0"/>
              </a:rPr>
              <a:t>Accelerated Reader books</a:t>
            </a:r>
            <a:endParaRPr lang="en-GB" dirty="0">
              <a:latin typeface="Lemon Tea" panose="02000600000000000000" pitchFamily="2" charset="0"/>
            </a:endParaRPr>
          </a:p>
        </p:txBody>
      </p:sp>
      <p:sp>
        <p:nvSpPr>
          <p:cNvPr id="3" name="TextBox 2"/>
          <p:cNvSpPr txBox="1"/>
          <p:nvPr/>
        </p:nvSpPr>
        <p:spPr>
          <a:xfrm>
            <a:off x="395536" y="1461632"/>
            <a:ext cx="8512680" cy="1323439"/>
          </a:xfrm>
          <a:prstGeom prst="rect">
            <a:avLst/>
          </a:prstGeom>
          <a:noFill/>
        </p:spPr>
        <p:txBody>
          <a:bodyPr wrap="square" rtlCol="0">
            <a:spAutoFit/>
          </a:bodyPr>
          <a:lstStyle/>
          <a:p>
            <a:r>
              <a:rPr lang="en-GB" sz="2000" dirty="0" smtClean="0">
                <a:latin typeface="+mj-lt"/>
              </a:rPr>
              <a:t>The school has spent a great deal of money on new reading books for children from year 5 to 8. This comprises of brand new books for fiction and non-fiction texts and Mrs </a:t>
            </a:r>
            <a:r>
              <a:rPr lang="en-GB" sz="2000" dirty="0" err="1" smtClean="0">
                <a:latin typeface="+mj-lt"/>
              </a:rPr>
              <a:t>Molyneux</a:t>
            </a:r>
            <a:r>
              <a:rPr lang="en-GB" sz="2000" dirty="0" smtClean="0">
                <a:latin typeface="+mj-lt"/>
              </a:rPr>
              <a:t>, our dedicated school librarian, is constantly updating and refreshing the stock. </a:t>
            </a:r>
            <a:endParaRPr lang="en-GB" sz="2000" dirty="0">
              <a:latin typeface="+mj-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838" y="144091"/>
            <a:ext cx="103822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descr="HE1775799 - Accelerated Reader Pack Levels 5-5.9 - Pack of 20 | Hope  Educati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11760" y="3068960"/>
            <a:ext cx="4447823" cy="3600582"/>
          </a:xfrm>
          <a:prstGeom prst="rect">
            <a:avLst/>
          </a:prstGeom>
          <a:noFill/>
          <a:extLst>
            <a:ext uri="{909E8E84-426E-40DD-AFC4-6F175D3DCCD1}">
              <a14:hiddenFill xmlns:a14="http://schemas.microsoft.com/office/drawing/2010/main">
                <a:solidFill>
                  <a:srgbClr val="FFFFFF"/>
                </a:solidFill>
              </a14:hiddenFill>
            </a:ext>
          </a:extLst>
        </p:spPr>
      </p:pic>
      <p:grpSp>
        <p:nvGrpSpPr>
          <p:cNvPr id="7" name="Group 6"/>
          <p:cNvGrpSpPr/>
          <p:nvPr/>
        </p:nvGrpSpPr>
        <p:grpSpPr>
          <a:xfrm>
            <a:off x="581000" y="0"/>
            <a:ext cx="8703096" cy="1772816"/>
            <a:chOff x="611560" y="0"/>
            <a:chExt cx="8703096" cy="1772816"/>
          </a:xfrm>
        </p:grpSpPr>
        <p:pic>
          <p:nvPicPr>
            <p:cNvPr id="8" name="Picture 4" descr="Arnold Academy - Home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9" name="Straight Connector 8"/>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Tree>
    <p:custDataLst>
      <p:tags r:id="rId1"/>
    </p:custDataLst>
    <p:extLst>
      <p:ext uri="{BB962C8B-B14F-4D97-AF65-F5344CB8AC3E}">
        <p14:creationId xmlns:p14="http://schemas.microsoft.com/office/powerpoint/2010/main" val="33589934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63688" y="170431"/>
            <a:ext cx="7619033" cy="1143000"/>
          </a:xfrm>
        </p:spPr>
        <p:txBody>
          <a:bodyPr/>
          <a:lstStyle/>
          <a:p>
            <a:pPr marL="0" indent="0">
              <a:buNone/>
            </a:pPr>
            <a:r>
              <a:rPr lang="en-GB" dirty="0" smtClean="0">
                <a:latin typeface="Lemon Tea" panose="02000600000000000000" pitchFamily="2" charset="0"/>
              </a:rPr>
              <a:t>Accelerated Reader books</a:t>
            </a:r>
            <a:endParaRPr lang="en-GB" dirty="0">
              <a:latin typeface="Lemon Tea" panose="02000600000000000000" pitchFamily="2"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629" y="145628"/>
            <a:ext cx="103822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71075" y="4577347"/>
            <a:ext cx="2802015" cy="15306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4919" y="4653137"/>
            <a:ext cx="2498720" cy="1368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61534" y="1604557"/>
            <a:ext cx="5988643" cy="27687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4" name="Picture 4" descr="Image result for barking for bagels">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661854" y="5179716"/>
            <a:ext cx="605889" cy="929190"/>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49344" y="4526023"/>
            <a:ext cx="2880203" cy="14232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46" name="Picture 6" descr="Image result for air raid jean may">
            <a:hlinkClick r:id="rId10"/>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372083" y="5147678"/>
            <a:ext cx="564759" cy="873611"/>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Image result for harry potter goblet of fire book">
            <a:hlinkClick r:id="rId12"/>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450177" y="5148415"/>
            <a:ext cx="629393" cy="901124"/>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581000" y="0"/>
            <a:ext cx="8703096" cy="1772816"/>
            <a:chOff x="611560" y="0"/>
            <a:chExt cx="8703096" cy="1772816"/>
          </a:xfrm>
        </p:grpSpPr>
        <p:pic>
          <p:nvPicPr>
            <p:cNvPr id="12" name="Picture 4" descr="Arnold Academy - Home Pag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Tree>
    <p:custDataLst>
      <p:tags r:id="rId1"/>
    </p:custDataLst>
    <p:extLst>
      <p:ext uri="{BB962C8B-B14F-4D97-AF65-F5344CB8AC3E}">
        <p14:creationId xmlns:p14="http://schemas.microsoft.com/office/powerpoint/2010/main" val="311839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8386" y="115229"/>
            <a:ext cx="7619033" cy="1143000"/>
          </a:xfrm>
        </p:spPr>
        <p:txBody>
          <a:bodyPr>
            <a:normAutofit/>
          </a:bodyPr>
          <a:lstStyle/>
          <a:p>
            <a:pPr marL="0" indent="0" algn="ctr">
              <a:buNone/>
            </a:pPr>
            <a:r>
              <a:rPr lang="en-GB" sz="2400" dirty="0" smtClean="0">
                <a:latin typeface="Lemon Tea" panose="02000600000000000000" pitchFamily="2" charset="0"/>
              </a:rPr>
              <a:t>Accelerated Reader at Arnold Academy</a:t>
            </a:r>
            <a:endParaRPr lang="en-GB" sz="2400" dirty="0">
              <a:latin typeface="Lemon Tea" panose="02000600000000000000" pitchFamily="2" charset="0"/>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299" y="125760"/>
            <a:ext cx="103822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581000" y="0"/>
            <a:ext cx="8703096" cy="1772816"/>
            <a:chOff x="611560" y="0"/>
            <a:chExt cx="8703096" cy="1772816"/>
          </a:xfrm>
        </p:grpSpPr>
        <p:pic>
          <p:nvPicPr>
            <p:cNvPr id="7" name="Picture 4" descr="Arnold Academy - Home P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
        <p:nvSpPr>
          <p:cNvPr id="9" name="TextBox 8"/>
          <p:cNvSpPr txBox="1"/>
          <p:nvPr/>
        </p:nvSpPr>
        <p:spPr>
          <a:xfrm>
            <a:off x="395536" y="2492896"/>
            <a:ext cx="8568952" cy="2677656"/>
          </a:xfrm>
          <a:prstGeom prst="rect">
            <a:avLst/>
          </a:prstGeom>
          <a:noFill/>
        </p:spPr>
        <p:txBody>
          <a:bodyPr wrap="square" rtlCol="0">
            <a:spAutoFit/>
          </a:bodyPr>
          <a:lstStyle/>
          <a:p>
            <a:r>
              <a:rPr lang="en-GB" sz="2800" dirty="0" smtClean="0">
                <a:latin typeface="+mj-lt"/>
              </a:rPr>
              <a:t>AR will be used to </a:t>
            </a:r>
            <a:r>
              <a:rPr lang="en-GB" sz="2800" b="1" dirty="0" smtClean="0">
                <a:latin typeface="+mj-lt"/>
              </a:rPr>
              <a:t>monitor reading and progress over time </a:t>
            </a:r>
            <a:r>
              <a:rPr lang="en-GB" sz="2800" dirty="0" smtClean="0">
                <a:latin typeface="+mj-lt"/>
              </a:rPr>
              <a:t>and should benchmarks highlight the need for intervention, we will act on this with the urgency required.</a:t>
            </a:r>
          </a:p>
          <a:p>
            <a:endParaRPr lang="en-GB" sz="2800" dirty="0">
              <a:latin typeface="+mj-lt"/>
            </a:endParaRPr>
          </a:p>
          <a:p>
            <a:r>
              <a:rPr lang="en-GB" sz="2800" dirty="0" smtClean="0">
                <a:latin typeface="+mj-lt"/>
              </a:rPr>
              <a:t>Books will be issued and returned during library/English lessons, or during lunch time library club</a:t>
            </a:r>
            <a:r>
              <a:rPr lang="en-GB" sz="2800" dirty="0" smtClean="0">
                <a:latin typeface="+mj-lt"/>
              </a:rPr>
              <a:t>.</a:t>
            </a:r>
            <a:endParaRPr lang="en-GB" sz="2800" dirty="0" smtClean="0">
              <a:latin typeface="+mj-lt"/>
            </a:endParaRPr>
          </a:p>
        </p:txBody>
      </p:sp>
    </p:spTree>
    <p:custDataLst>
      <p:tags r:id="rId1"/>
    </p:custDataLst>
    <p:extLst>
      <p:ext uri="{BB962C8B-B14F-4D97-AF65-F5344CB8AC3E}">
        <p14:creationId xmlns:p14="http://schemas.microsoft.com/office/powerpoint/2010/main" val="2009234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65063" y="104614"/>
            <a:ext cx="7619033" cy="1143000"/>
          </a:xfrm>
        </p:spPr>
        <p:txBody>
          <a:bodyPr>
            <a:normAutofit/>
          </a:bodyPr>
          <a:lstStyle/>
          <a:p>
            <a:pPr marL="0" indent="0">
              <a:buNone/>
            </a:pPr>
            <a:r>
              <a:rPr lang="en-GB" sz="3600" dirty="0" smtClean="0"/>
              <a:t>What can be done?</a:t>
            </a:r>
            <a:endParaRPr lang="en-GB" sz="3600" dirty="0"/>
          </a:p>
        </p:txBody>
      </p:sp>
      <p:grpSp>
        <p:nvGrpSpPr>
          <p:cNvPr id="5" name="Group 4"/>
          <p:cNvGrpSpPr/>
          <p:nvPr/>
        </p:nvGrpSpPr>
        <p:grpSpPr>
          <a:xfrm>
            <a:off x="581000" y="0"/>
            <a:ext cx="8703096" cy="1772816"/>
            <a:chOff x="611560" y="0"/>
            <a:chExt cx="8703096" cy="1772816"/>
          </a:xfrm>
        </p:grpSpPr>
        <p:pic>
          <p:nvPicPr>
            <p:cNvPr id="7"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pic>
        <p:nvPicPr>
          <p:cNvPr id="11268" name="Picture 4" descr="EEF blog: The 'Reading Comprehension House' and foundations… | EEF">
            <a:hlinkClick r:id="rId4"/>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5994"/>
          <a:stretch/>
        </p:blipFill>
        <p:spPr bwMode="auto">
          <a:xfrm>
            <a:off x="1259632" y="3429000"/>
            <a:ext cx="6521802" cy="321872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95536" y="1559724"/>
            <a:ext cx="8568952" cy="1754326"/>
          </a:xfrm>
          <a:prstGeom prst="rect">
            <a:avLst/>
          </a:prstGeom>
          <a:noFill/>
        </p:spPr>
        <p:txBody>
          <a:bodyPr wrap="square" rtlCol="0">
            <a:spAutoFit/>
          </a:bodyPr>
          <a:lstStyle/>
          <a:p>
            <a:r>
              <a:rPr lang="en-GB" dirty="0" smtClean="0">
                <a:latin typeface="+mj-lt"/>
              </a:rPr>
              <a:t>The EEF have recently published their ‘Reading Comprehension House’ blog which states the following: </a:t>
            </a:r>
          </a:p>
          <a:p>
            <a:r>
              <a:rPr lang="en-GB" b="1" i="1" dirty="0" smtClean="0">
                <a:latin typeface="+mj-lt"/>
              </a:rPr>
              <a:t>‘The </a:t>
            </a:r>
            <a:r>
              <a:rPr lang="en-GB" b="1" i="1" dirty="0">
                <a:latin typeface="+mj-lt"/>
              </a:rPr>
              <a:t>complexity of the teaching of reading can feel overwhelming. However, useful models such as the ​‘Reading Comprehension House’ can help us better understand why. Adapted from </a:t>
            </a:r>
            <a:r>
              <a:rPr lang="en-GB" b="1" i="1" dirty="0">
                <a:latin typeface="+mj-lt"/>
                <a:hlinkClick r:id="rId6"/>
              </a:rPr>
              <a:t>Hogan, Bridges, Justice and Cain’s 2011 publication</a:t>
            </a:r>
            <a:r>
              <a:rPr lang="en-GB" b="1" i="1" dirty="0">
                <a:latin typeface="+mj-lt"/>
              </a:rPr>
              <a:t>, the reading house creates clarity to support our understanding of the different aspects we need to consider in our teaching</a:t>
            </a:r>
            <a:r>
              <a:rPr lang="en-GB" b="1" i="1" dirty="0" smtClean="0">
                <a:latin typeface="+mj-lt"/>
              </a:rPr>
              <a:t>.’</a:t>
            </a:r>
            <a:endParaRPr lang="en-GB" b="1" i="1" dirty="0">
              <a:latin typeface="+mj-lt"/>
            </a:endParaRPr>
          </a:p>
        </p:txBody>
      </p:sp>
      <p:pic>
        <p:nvPicPr>
          <p:cNvPr id="9"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637" y="188640"/>
            <a:ext cx="923925" cy="1057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ustDataLst>
      <p:tags r:id="rId1"/>
    </p:custDataLst>
    <p:extLst>
      <p:ext uri="{BB962C8B-B14F-4D97-AF65-F5344CB8AC3E}">
        <p14:creationId xmlns:p14="http://schemas.microsoft.com/office/powerpoint/2010/main" val="24979424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91680" y="111977"/>
            <a:ext cx="7992888" cy="1143000"/>
          </a:xfrm>
        </p:spPr>
        <p:txBody>
          <a:bodyPr/>
          <a:lstStyle/>
          <a:p>
            <a:pPr marL="0" indent="0">
              <a:buNone/>
            </a:pPr>
            <a:r>
              <a:rPr lang="en-GB" dirty="0" smtClean="0">
                <a:latin typeface="Lemon Tea" panose="02000600000000000000" pitchFamily="2" charset="0"/>
              </a:rPr>
              <a:t>Accelerated Reader quizzes</a:t>
            </a:r>
            <a:endParaRPr lang="en-GB" dirty="0">
              <a:latin typeface="Lemon Tea" panose="02000600000000000000" pitchFamily="2" charset="0"/>
            </a:endParaRPr>
          </a:p>
        </p:txBody>
      </p:sp>
      <p:sp>
        <p:nvSpPr>
          <p:cNvPr id="3" name="TextBox 2"/>
          <p:cNvSpPr txBox="1"/>
          <p:nvPr/>
        </p:nvSpPr>
        <p:spPr>
          <a:xfrm>
            <a:off x="168601" y="1464275"/>
            <a:ext cx="8927841" cy="5324535"/>
          </a:xfrm>
          <a:prstGeom prst="rect">
            <a:avLst/>
          </a:prstGeom>
          <a:noFill/>
        </p:spPr>
        <p:txBody>
          <a:bodyPr wrap="square" rtlCol="0">
            <a:spAutoFit/>
          </a:bodyPr>
          <a:lstStyle/>
          <a:p>
            <a:r>
              <a:rPr lang="en-GB" sz="1700" dirty="0">
                <a:latin typeface="+mj-lt"/>
              </a:rPr>
              <a:t>A quiz </a:t>
            </a:r>
            <a:r>
              <a:rPr lang="en-GB" sz="1700" dirty="0" smtClean="0">
                <a:latin typeface="+mj-lt"/>
              </a:rPr>
              <a:t>is taken after a book has been read. </a:t>
            </a:r>
            <a:endParaRPr lang="en-GB" sz="1700" dirty="0">
              <a:latin typeface="+mj-lt"/>
            </a:endParaRPr>
          </a:p>
          <a:p>
            <a:endParaRPr lang="en-GB" sz="1700" dirty="0">
              <a:latin typeface="+mj-lt"/>
            </a:endParaRPr>
          </a:p>
          <a:p>
            <a:r>
              <a:rPr lang="en-GB" sz="1700" dirty="0">
                <a:latin typeface="+mj-lt"/>
              </a:rPr>
              <a:t>There are usually about </a:t>
            </a:r>
            <a:r>
              <a:rPr lang="en-GB" sz="1700" dirty="0" smtClean="0">
                <a:latin typeface="+mj-lt"/>
              </a:rPr>
              <a:t>10 multiple choice </a:t>
            </a:r>
            <a:r>
              <a:rPr lang="en-GB" sz="1700" dirty="0">
                <a:latin typeface="+mj-lt"/>
              </a:rPr>
              <a:t>questions on the </a:t>
            </a:r>
            <a:r>
              <a:rPr lang="en-GB" sz="1700" dirty="0" smtClean="0">
                <a:latin typeface="+mj-lt"/>
              </a:rPr>
              <a:t>book. </a:t>
            </a:r>
            <a:r>
              <a:rPr lang="en-GB" sz="1700" dirty="0">
                <a:latin typeface="+mj-lt"/>
              </a:rPr>
              <a:t>At the end of the </a:t>
            </a:r>
            <a:r>
              <a:rPr lang="en-GB" sz="1700" dirty="0" smtClean="0">
                <a:latin typeface="+mj-lt"/>
              </a:rPr>
              <a:t>quiz, </a:t>
            </a:r>
            <a:r>
              <a:rPr lang="en-GB" sz="1700" dirty="0">
                <a:latin typeface="+mj-lt"/>
              </a:rPr>
              <a:t>the </a:t>
            </a:r>
            <a:r>
              <a:rPr lang="en-GB" sz="1700" dirty="0" smtClean="0">
                <a:latin typeface="+mj-lt"/>
              </a:rPr>
              <a:t>pupils are </a:t>
            </a:r>
            <a:r>
              <a:rPr lang="en-GB" sz="1700" dirty="0">
                <a:latin typeface="+mj-lt"/>
              </a:rPr>
              <a:t>given a percentage to show them how well they have done. </a:t>
            </a:r>
            <a:r>
              <a:rPr lang="en-GB" sz="1700" dirty="0" smtClean="0">
                <a:latin typeface="+mj-lt"/>
              </a:rPr>
              <a:t>Generally they </a:t>
            </a:r>
            <a:r>
              <a:rPr lang="en-GB" sz="1700" b="1" dirty="0" smtClean="0">
                <a:latin typeface="+mj-lt"/>
              </a:rPr>
              <a:t>need a pass rate of 60% or higher to earn the points.</a:t>
            </a:r>
          </a:p>
          <a:p>
            <a:endParaRPr lang="en-GB" sz="1700" dirty="0">
              <a:latin typeface="+mj-lt"/>
            </a:endParaRPr>
          </a:p>
          <a:p>
            <a:r>
              <a:rPr lang="en-GB" sz="1700" dirty="0" smtClean="0">
                <a:latin typeface="+mj-lt"/>
              </a:rPr>
              <a:t>Points are based on pro rata basis depending on how well they do on their reading comprehension quiz. </a:t>
            </a:r>
          </a:p>
          <a:p>
            <a:endParaRPr lang="en-GB" sz="1700" dirty="0">
              <a:latin typeface="+mj-lt"/>
            </a:endParaRPr>
          </a:p>
          <a:p>
            <a:r>
              <a:rPr lang="en-GB" sz="1700" dirty="0" smtClean="0">
                <a:latin typeface="+mj-lt"/>
              </a:rPr>
              <a:t>Some vocabulary practice quizzes can be taken as </a:t>
            </a:r>
            <a:r>
              <a:rPr lang="en-GB" sz="1700" dirty="0" smtClean="0">
                <a:latin typeface="+mj-lt"/>
              </a:rPr>
              <a:t>well, but </a:t>
            </a:r>
            <a:r>
              <a:rPr lang="en-GB" sz="1700" b="1" u="sng" dirty="0" smtClean="0">
                <a:latin typeface="+mj-lt"/>
              </a:rPr>
              <a:t>we recommend focusing on ‘Reading Practise’ quizzes at home</a:t>
            </a:r>
            <a:r>
              <a:rPr lang="en-GB" sz="1700" dirty="0" smtClean="0">
                <a:latin typeface="+mj-lt"/>
              </a:rPr>
              <a:t>. </a:t>
            </a:r>
            <a:r>
              <a:rPr lang="en-GB" sz="1700" dirty="0" smtClean="0">
                <a:latin typeface="+mj-lt"/>
              </a:rPr>
              <a:t>Article Quizzes will be used at the direction of staff </a:t>
            </a:r>
            <a:r>
              <a:rPr lang="en-GB" sz="1700" b="1" dirty="0" smtClean="0">
                <a:latin typeface="+mj-lt"/>
              </a:rPr>
              <a:t>in school</a:t>
            </a:r>
            <a:r>
              <a:rPr lang="en-GB" sz="1700" dirty="0" smtClean="0">
                <a:latin typeface="+mj-lt"/>
              </a:rPr>
              <a:t>. </a:t>
            </a:r>
            <a:endParaRPr lang="en-GB" sz="1700" dirty="0">
              <a:latin typeface="+mj-lt"/>
            </a:endParaRPr>
          </a:p>
          <a:p>
            <a:endParaRPr lang="en-GB" sz="1700" dirty="0">
              <a:latin typeface="+mj-lt"/>
            </a:endParaRPr>
          </a:p>
          <a:p>
            <a:r>
              <a:rPr lang="en-GB" sz="1700" dirty="0">
                <a:latin typeface="+mj-lt"/>
              </a:rPr>
              <a:t>There are some important rules for taking quizzes:</a:t>
            </a:r>
          </a:p>
          <a:p>
            <a:endParaRPr lang="en-GB" sz="1700" dirty="0">
              <a:latin typeface="+mj-lt"/>
            </a:endParaRPr>
          </a:p>
          <a:p>
            <a:r>
              <a:rPr lang="en-GB" sz="1700" b="1" dirty="0" smtClean="0">
                <a:solidFill>
                  <a:schemeClr val="accent6">
                    <a:lumMod val="50000"/>
                  </a:schemeClr>
                </a:solidFill>
                <a:latin typeface="+mj-lt"/>
              </a:rPr>
              <a:t>1) The quiz should take place within 24 hours of finishing the book if possible.</a:t>
            </a:r>
          </a:p>
          <a:p>
            <a:r>
              <a:rPr lang="en-GB" sz="1700" b="1" u="sng" dirty="0" smtClean="0">
                <a:solidFill>
                  <a:schemeClr val="accent6">
                    <a:lumMod val="50000"/>
                  </a:schemeClr>
                </a:solidFill>
                <a:latin typeface="+mj-lt"/>
              </a:rPr>
              <a:t> </a:t>
            </a:r>
            <a:endParaRPr lang="en-GB" sz="1700" b="1" dirty="0">
              <a:solidFill>
                <a:schemeClr val="accent6">
                  <a:lumMod val="50000"/>
                </a:schemeClr>
              </a:solidFill>
              <a:latin typeface="+mj-lt"/>
            </a:endParaRPr>
          </a:p>
          <a:p>
            <a:r>
              <a:rPr lang="en-GB" sz="1700" b="1" dirty="0" smtClean="0">
                <a:solidFill>
                  <a:schemeClr val="accent6">
                    <a:lumMod val="50000"/>
                  </a:schemeClr>
                </a:solidFill>
                <a:latin typeface="+mj-lt"/>
              </a:rPr>
              <a:t>2) A </a:t>
            </a:r>
            <a:r>
              <a:rPr lang="en-GB" sz="1700" b="1" dirty="0">
                <a:solidFill>
                  <a:schemeClr val="accent6">
                    <a:lumMod val="50000"/>
                  </a:schemeClr>
                </a:solidFill>
                <a:latin typeface="+mj-lt"/>
              </a:rPr>
              <a:t>student cannot take a quiz until they have read the entire text</a:t>
            </a:r>
            <a:r>
              <a:rPr lang="en-GB" sz="1700" b="1" dirty="0" smtClean="0">
                <a:solidFill>
                  <a:schemeClr val="accent6">
                    <a:lumMod val="50000"/>
                  </a:schemeClr>
                </a:solidFill>
                <a:latin typeface="+mj-lt"/>
              </a:rPr>
              <a:t>.</a:t>
            </a:r>
          </a:p>
          <a:p>
            <a:endParaRPr lang="en-GB" sz="1700" b="1" u="sng" dirty="0">
              <a:solidFill>
                <a:schemeClr val="accent6">
                  <a:lumMod val="50000"/>
                </a:schemeClr>
              </a:solidFill>
              <a:latin typeface="+mj-lt"/>
            </a:endParaRPr>
          </a:p>
          <a:p>
            <a:r>
              <a:rPr lang="en-GB" sz="1700" b="1" dirty="0" smtClean="0">
                <a:solidFill>
                  <a:schemeClr val="accent6">
                    <a:lumMod val="50000"/>
                  </a:schemeClr>
                </a:solidFill>
                <a:latin typeface="+mj-lt"/>
              </a:rPr>
              <a:t>3) Quizzes </a:t>
            </a:r>
            <a:r>
              <a:rPr lang="en-GB" sz="1700" b="1" dirty="0">
                <a:solidFill>
                  <a:schemeClr val="accent6">
                    <a:lumMod val="50000"/>
                  </a:schemeClr>
                </a:solidFill>
                <a:latin typeface="+mj-lt"/>
              </a:rPr>
              <a:t>must be done </a:t>
            </a:r>
            <a:r>
              <a:rPr lang="en-GB" sz="1700" b="1" dirty="0" smtClean="0">
                <a:solidFill>
                  <a:schemeClr val="accent6">
                    <a:lumMod val="50000"/>
                  </a:schemeClr>
                </a:solidFill>
                <a:latin typeface="+mj-lt"/>
              </a:rPr>
              <a:t>individually, </a:t>
            </a:r>
            <a:r>
              <a:rPr lang="en-GB" sz="1700" b="1" dirty="0">
                <a:solidFill>
                  <a:schemeClr val="accent6">
                    <a:lumMod val="50000"/>
                  </a:schemeClr>
                </a:solidFill>
                <a:latin typeface="+mj-lt"/>
              </a:rPr>
              <a:t>not with anyone’s help.</a:t>
            </a:r>
          </a:p>
          <a:p>
            <a:pPr marL="342900" indent="-342900">
              <a:buAutoNum type="arabicParenR"/>
            </a:pPr>
            <a:endParaRPr lang="en-GB" sz="1700" dirty="0">
              <a:latin typeface="+mj-lt"/>
            </a:endParaRPr>
          </a:p>
        </p:txBody>
      </p:sp>
      <p:pic>
        <p:nvPicPr>
          <p:cNvPr id="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000" y="102770"/>
            <a:ext cx="1038225" cy="1028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5" name="Group 4"/>
          <p:cNvGrpSpPr/>
          <p:nvPr/>
        </p:nvGrpSpPr>
        <p:grpSpPr>
          <a:xfrm>
            <a:off x="581000" y="0"/>
            <a:ext cx="8703096" cy="1772816"/>
            <a:chOff x="611560" y="0"/>
            <a:chExt cx="8703096" cy="1772816"/>
          </a:xfrm>
        </p:grpSpPr>
        <p:pic>
          <p:nvPicPr>
            <p:cNvPr id="7" name="Picture 4" descr="Arnold Academy - Home P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Tree>
    <p:custDataLst>
      <p:tags r:id="rId1"/>
    </p:custDataLst>
    <p:extLst>
      <p:ext uri="{BB962C8B-B14F-4D97-AF65-F5344CB8AC3E}">
        <p14:creationId xmlns:p14="http://schemas.microsoft.com/office/powerpoint/2010/main" val="2931077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127" y="2983323"/>
            <a:ext cx="8858250" cy="3857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 name="Group 3"/>
          <p:cNvGrpSpPr/>
          <p:nvPr/>
        </p:nvGrpSpPr>
        <p:grpSpPr>
          <a:xfrm>
            <a:off x="581000" y="0"/>
            <a:ext cx="8703096" cy="1772816"/>
            <a:chOff x="611560" y="0"/>
            <a:chExt cx="8703096" cy="1772816"/>
          </a:xfrm>
        </p:grpSpPr>
        <p:pic>
          <p:nvPicPr>
            <p:cNvPr id="5" name="Picture 4" descr="Arnold Academy - Home P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
        <p:nvSpPr>
          <p:cNvPr id="7" name="Title 1"/>
          <p:cNvSpPr txBox="1">
            <a:spLocks/>
          </p:cNvSpPr>
          <p:nvPr/>
        </p:nvSpPr>
        <p:spPr>
          <a:xfrm>
            <a:off x="323528" y="381459"/>
            <a:ext cx="7992888"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smtClean="0">
                <a:latin typeface="Lemon Tea" panose="02000600000000000000" pitchFamily="2" charset="0"/>
              </a:rPr>
              <a:t>How do you know a book’s values?</a:t>
            </a:r>
            <a:endParaRPr lang="en-GB" dirty="0">
              <a:latin typeface="Lemon Tea" panose="02000600000000000000" pitchFamily="2" charset="0"/>
            </a:endParaRPr>
          </a:p>
        </p:txBody>
      </p:sp>
      <p:sp>
        <p:nvSpPr>
          <p:cNvPr id="8" name="TextBox 7"/>
          <p:cNvSpPr txBox="1"/>
          <p:nvPr/>
        </p:nvSpPr>
        <p:spPr>
          <a:xfrm>
            <a:off x="430470" y="1527793"/>
            <a:ext cx="8713530" cy="1200329"/>
          </a:xfrm>
          <a:prstGeom prst="rect">
            <a:avLst/>
          </a:prstGeom>
          <a:noFill/>
        </p:spPr>
        <p:txBody>
          <a:bodyPr wrap="square" rtlCol="0">
            <a:spAutoFit/>
          </a:bodyPr>
          <a:lstStyle/>
          <a:p>
            <a:r>
              <a:rPr lang="en-GB" sz="2400" dirty="0" smtClean="0">
                <a:latin typeface="+mj-lt"/>
              </a:rPr>
              <a:t>You can find all the information you need using the online AR </a:t>
            </a:r>
            <a:r>
              <a:rPr lang="en-GB" sz="2400" dirty="0" err="1" smtClean="0">
                <a:latin typeface="+mj-lt"/>
              </a:rPr>
              <a:t>Bookfinder</a:t>
            </a:r>
            <a:r>
              <a:rPr lang="en-GB" sz="2400" dirty="0" smtClean="0">
                <a:latin typeface="+mj-lt"/>
              </a:rPr>
              <a:t> tool. </a:t>
            </a:r>
            <a:endParaRPr lang="en-GB" sz="2400" dirty="0">
              <a:latin typeface="+mj-lt"/>
            </a:endParaRPr>
          </a:p>
          <a:p>
            <a:pPr marL="342900" indent="-342900">
              <a:buAutoNum type="arabicParenR"/>
            </a:pPr>
            <a:endParaRPr lang="en-GB" sz="2400" dirty="0">
              <a:latin typeface="+mj-lt"/>
            </a:endParaRPr>
          </a:p>
        </p:txBody>
      </p:sp>
      <p:sp>
        <p:nvSpPr>
          <p:cNvPr id="9" name="TextBox 8"/>
          <p:cNvSpPr txBox="1"/>
          <p:nvPr/>
        </p:nvSpPr>
        <p:spPr>
          <a:xfrm>
            <a:off x="4363652" y="5733256"/>
            <a:ext cx="4530261" cy="646331"/>
          </a:xfrm>
          <a:prstGeom prst="rect">
            <a:avLst/>
          </a:prstGeom>
          <a:solidFill>
            <a:schemeClr val="accent6">
              <a:lumMod val="20000"/>
              <a:lumOff val="80000"/>
            </a:schemeClr>
          </a:solidFill>
        </p:spPr>
        <p:txBody>
          <a:bodyPr wrap="square" rtlCol="0">
            <a:spAutoFit/>
          </a:bodyPr>
          <a:lstStyle/>
          <a:p>
            <a:r>
              <a:rPr lang="en-GB" b="1" i="1" dirty="0" smtClean="0"/>
              <a:t>Quizzes can be taken on any book found here even if they are not from the school library.</a:t>
            </a:r>
            <a:endParaRPr lang="en-GB" b="1" i="1" dirty="0"/>
          </a:p>
        </p:txBody>
      </p:sp>
      <p:sp>
        <p:nvSpPr>
          <p:cNvPr id="2" name="Rectangle 1"/>
          <p:cNvSpPr/>
          <p:nvPr/>
        </p:nvSpPr>
        <p:spPr>
          <a:xfrm>
            <a:off x="735940" y="2483768"/>
            <a:ext cx="7902624" cy="369332"/>
          </a:xfrm>
          <a:prstGeom prst="rect">
            <a:avLst/>
          </a:prstGeom>
        </p:spPr>
        <p:txBody>
          <a:bodyPr wrap="square">
            <a:spAutoFit/>
          </a:bodyPr>
          <a:lstStyle/>
          <a:p>
            <a:r>
              <a:rPr lang="en-GB" dirty="0">
                <a:hlinkClick r:id="rId6"/>
              </a:rPr>
              <a:t>https://www.arbookfind.co.uk/UserType.aspx?RedirectURL=%</a:t>
            </a:r>
            <a:r>
              <a:rPr lang="en-GB" dirty="0" smtClean="0">
                <a:hlinkClick r:id="rId6"/>
              </a:rPr>
              <a:t>2fdefault.aspx</a:t>
            </a:r>
            <a:r>
              <a:rPr lang="en-GB" dirty="0" smtClean="0"/>
              <a:t> </a:t>
            </a:r>
            <a:endParaRPr lang="en-GB" dirty="0"/>
          </a:p>
        </p:txBody>
      </p:sp>
    </p:spTree>
    <p:custDataLst>
      <p:tags r:id="rId1"/>
    </p:custDataLst>
    <p:extLst>
      <p:ext uri="{BB962C8B-B14F-4D97-AF65-F5344CB8AC3E}">
        <p14:creationId xmlns:p14="http://schemas.microsoft.com/office/powerpoint/2010/main" val="13604656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53973" y="476672"/>
            <a:ext cx="8136904" cy="954107"/>
          </a:xfrm>
          <a:prstGeom prst="rect">
            <a:avLst/>
          </a:prstGeom>
          <a:noFill/>
        </p:spPr>
        <p:txBody>
          <a:bodyPr wrap="square" rtlCol="0">
            <a:spAutoFit/>
          </a:bodyPr>
          <a:lstStyle/>
          <a:p>
            <a:r>
              <a:rPr lang="en-GB" sz="3600" b="1" dirty="0" smtClean="0">
                <a:latin typeface="Lemon Tea" panose="02000600000000000000" pitchFamily="2" charset="0"/>
              </a:rPr>
              <a:t>The Benefits of Reading</a:t>
            </a:r>
            <a:endParaRPr lang="en-GB" sz="3600" dirty="0">
              <a:latin typeface="Lemon Tea" panose="02000600000000000000" pitchFamily="2" charset="0"/>
            </a:endParaRPr>
          </a:p>
          <a:p>
            <a:endParaRPr lang="en-GB" sz="2000" dirty="0">
              <a:latin typeface="Lemon Tea" panose="02000600000000000000" pitchFamily="2" charset="0"/>
            </a:endParaRPr>
          </a:p>
        </p:txBody>
      </p:sp>
      <p:grpSp>
        <p:nvGrpSpPr>
          <p:cNvPr id="9" name="Group 8"/>
          <p:cNvGrpSpPr/>
          <p:nvPr/>
        </p:nvGrpSpPr>
        <p:grpSpPr>
          <a:xfrm>
            <a:off x="581000" y="0"/>
            <a:ext cx="8703096" cy="1772816"/>
            <a:chOff x="611560" y="0"/>
            <a:chExt cx="8703096" cy="1772816"/>
          </a:xfrm>
        </p:grpSpPr>
        <p:pic>
          <p:nvPicPr>
            <p:cNvPr id="6"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pic>
        <p:nvPicPr>
          <p:cNvPr id="20482" name="Picture 2" descr="10 infographics that promote readi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1000" y="1556792"/>
            <a:ext cx="3706183" cy="518258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descr="Why reading is important – Lancer Spirit Onli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88024" y="1556792"/>
            <a:ext cx="3809158" cy="518258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67402079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Image result for barriers to readi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2105" y="1556792"/>
            <a:ext cx="9136011" cy="5040560"/>
          </a:xfrm>
          <a:prstGeom prst="rect">
            <a:avLst/>
          </a:prstGeom>
          <a:noFill/>
          <a:extLst>
            <a:ext uri="{909E8E84-426E-40DD-AFC4-6F175D3DCCD1}">
              <a14:hiddenFill xmlns:a14="http://schemas.microsoft.com/office/drawing/2010/main">
                <a:solidFill>
                  <a:srgbClr val="FFFFFF"/>
                </a:solidFill>
              </a14:hiddenFill>
            </a:ext>
          </a:extLst>
        </p:spPr>
      </p:pic>
      <p:pic>
        <p:nvPicPr>
          <p:cNvPr id="14340" name="Picture 4" descr="Image result for child can't read">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6671" y="2132856"/>
            <a:ext cx="2562225" cy="1800225"/>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581000" y="0"/>
            <a:ext cx="8703096" cy="1772816"/>
            <a:chOff x="611560" y="0"/>
            <a:chExt cx="8703096" cy="1772816"/>
          </a:xfrm>
        </p:grpSpPr>
        <p:pic>
          <p:nvPicPr>
            <p:cNvPr id="5" name="Picture 4" descr="Arnold Academy - Home Pag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
        <p:nvSpPr>
          <p:cNvPr id="7" name="Title 1"/>
          <p:cNvSpPr txBox="1">
            <a:spLocks/>
          </p:cNvSpPr>
          <p:nvPr/>
        </p:nvSpPr>
        <p:spPr>
          <a:xfrm>
            <a:off x="591477" y="454360"/>
            <a:ext cx="7992888"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smtClean="0">
                <a:latin typeface="Lemon Tea" panose="02000600000000000000" pitchFamily="2" charset="0"/>
              </a:rPr>
              <a:t>Ultimate goal is to remove …</a:t>
            </a:r>
            <a:endParaRPr lang="en-GB" dirty="0">
              <a:latin typeface="Lemon Tea" panose="02000600000000000000" pitchFamily="2" charset="0"/>
            </a:endParaRPr>
          </a:p>
        </p:txBody>
      </p:sp>
    </p:spTree>
    <p:custDataLst>
      <p:tags r:id="rId1"/>
    </p:custDataLst>
    <p:extLst>
      <p:ext uri="{BB962C8B-B14F-4D97-AF65-F5344CB8AC3E}">
        <p14:creationId xmlns:p14="http://schemas.microsoft.com/office/powerpoint/2010/main" val="35770812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1000" y="0"/>
            <a:ext cx="8703096" cy="1772816"/>
            <a:chOff x="611560" y="0"/>
            <a:chExt cx="8703096" cy="1772816"/>
          </a:xfrm>
        </p:grpSpPr>
        <p:pic>
          <p:nvPicPr>
            <p:cNvPr id="5"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
        <p:nvSpPr>
          <p:cNvPr id="7" name="Title 1"/>
          <p:cNvSpPr txBox="1">
            <a:spLocks/>
          </p:cNvSpPr>
          <p:nvPr/>
        </p:nvSpPr>
        <p:spPr>
          <a:xfrm>
            <a:off x="591477" y="454360"/>
            <a:ext cx="7992888"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smtClean="0">
                <a:latin typeface="Lemon Tea" panose="02000600000000000000" pitchFamily="2" charset="0"/>
              </a:rPr>
              <a:t>Further Reading </a:t>
            </a:r>
            <a:endParaRPr lang="en-GB" dirty="0">
              <a:latin typeface="Lemon Tea" panose="02000600000000000000" pitchFamily="2" charset="0"/>
            </a:endParaRPr>
          </a:p>
        </p:txBody>
      </p:sp>
      <p:pic>
        <p:nvPicPr>
          <p:cNvPr id="2" name="Picture 1">
            <a:hlinkClick r:id="rId4"/>
          </p:cNvPr>
          <p:cNvPicPr>
            <a:picLocks noChangeAspect="1"/>
          </p:cNvPicPr>
          <p:nvPr/>
        </p:nvPicPr>
        <p:blipFill>
          <a:blip r:embed="rId5"/>
          <a:stretch>
            <a:fillRect/>
          </a:stretch>
        </p:blipFill>
        <p:spPr>
          <a:xfrm>
            <a:off x="899592" y="1772816"/>
            <a:ext cx="7114419" cy="4405561"/>
          </a:xfrm>
          <a:prstGeom prst="rect">
            <a:avLst/>
          </a:prstGeom>
        </p:spPr>
      </p:pic>
      <p:sp>
        <p:nvSpPr>
          <p:cNvPr id="8" name="TextBox 7"/>
          <p:cNvSpPr txBox="1"/>
          <p:nvPr/>
        </p:nvSpPr>
        <p:spPr>
          <a:xfrm>
            <a:off x="569458" y="1366052"/>
            <a:ext cx="7026901" cy="954107"/>
          </a:xfrm>
          <a:prstGeom prst="rect">
            <a:avLst/>
          </a:prstGeom>
          <a:noFill/>
        </p:spPr>
        <p:txBody>
          <a:bodyPr wrap="square" rtlCol="0">
            <a:spAutoFit/>
          </a:bodyPr>
          <a:lstStyle/>
          <a:p>
            <a:r>
              <a:rPr lang="en-GB" sz="2800" dirty="0" smtClean="0">
                <a:latin typeface="Letters for Learners" pitchFamily="2" charset="0"/>
              </a:rPr>
              <a:t>Click on the image below to be redirected to additional material around the topic of reading.</a:t>
            </a:r>
            <a:endParaRPr lang="en-GB" sz="2800" dirty="0">
              <a:latin typeface="Letters for Learners" pitchFamily="2" charset="0"/>
            </a:endParaRPr>
          </a:p>
        </p:txBody>
      </p:sp>
    </p:spTree>
    <p:custDataLst>
      <p:tags r:id="rId1"/>
    </p:custDataLst>
    <p:extLst>
      <p:ext uri="{BB962C8B-B14F-4D97-AF65-F5344CB8AC3E}">
        <p14:creationId xmlns:p14="http://schemas.microsoft.com/office/powerpoint/2010/main" val="5608538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581000" y="0"/>
            <a:ext cx="8703096" cy="1772816"/>
            <a:chOff x="611560" y="0"/>
            <a:chExt cx="8703096" cy="1772816"/>
          </a:xfrm>
        </p:grpSpPr>
        <p:pic>
          <p:nvPicPr>
            <p:cNvPr id="5" name="Picture 4" descr="Arnold Academy - Home P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1840" y="0"/>
              <a:ext cx="1772816" cy="1772816"/>
            </a:xfrm>
            <a:prstGeom prst="rect">
              <a:avLst/>
            </a:prstGeom>
            <a:noFill/>
            <a:extLst>
              <a:ext uri="{909E8E84-426E-40DD-AFC4-6F175D3DCCD1}">
                <a14:hiddenFill xmlns:a14="http://schemas.microsoft.com/office/drawing/2010/main">
                  <a:solidFill>
                    <a:srgbClr val="FFFFFF"/>
                  </a:solidFill>
                </a14:hiddenFill>
              </a:ext>
            </a:extLst>
          </p:spPr>
        </p:pic>
        <p:cxnSp>
          <p:nvCxnSpPr>
            <p:cNvPr id="6" name="Straight Connector 5"/>
            <p:cNvCxnSpPr/>
            <p:nvPr/>
          </p:nvCxnSpPr>
          <p:spPr>
            <a:xfrm>
              <a:off x="611560" y="1340768"/>
              <a:ext cx="7056784" cy="0"/>
            </a:xfrm>
            <a:prstGeom prst="line">
              <a:avLst/>
            </a:prstGeom>
            <a:ln w="38100">
              <a:solidFill>
                <a:schemeClr val="accent6">
                  <a:lumMod val="50000"/>
                </a:schemeClr>
              </a:solidFill>
            </a:ln>
          </p:spPr>
          <p:style>
            <a:lnRef idx="3">
              <a:schemeClr val="accent6"/>
            </a:lnRef>
            <a:fillRef idx="0">
              <a:schemeClr val="accent6"/>
            </a:fillRef>
            <a:effectRef idx="2">
              <a:schemeClr val="accent6"/>
            </a:effectRef>
            <a:fontRef idx="minor">
              <a:schemeClr val="tx1"/>
            </a:fontRef>
          </p:style>
        </p:cxnSp>
      </p:grpSp>
      <p:sp>
        <p:nvSpPr>
          <p:cNvPr id="7" name="Title 1"/>
          <p:cNvSpPr txBox="1">
            <a:spLocks/>
          </p:cNvSpPr>
          <p:nvPr/>
        </p:nvSpPr>
        <p:spPr>
          <a:xfrm>
            <a:off x="591477" y="454360"/>
            <a:ext cx="7992888" cy="1143000"/>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r>
              <a:rPr lang="en-GB" dirty="0" smtClean="0">
                <a:latin typeface="Lemon Tea" panose="02000600000000000000" pitchFamily="2" charset="0"/>
              </a:rPr>
              <a:t>Further Reading </a:t>
            </a:r>
            <a:endParaRPr lang="en-GB" dirty="0">
              <a:latin typeface="Lemon Tea" panose="02000600000000000000" pitchFamily="2" charset="0"/>
            </a:endParaRPr>
          </a:p>
        </p:txBody>
      </p:sp>
      <p:pic>
        <p:nvPicPr>
          <p:cNvPr id="9" name="Picture 8">
            <a:hlinkClick r:id="rId4"/>
          </p:cNvPr>
          <p:cNvPicPr>
            <a:picLocks noChangeAspect="1"/>
          </p:cNvPicPr>
          <p:nvPr/>
        </p:nvPicPr>
        <p:blipFill>
          <a:blip r:embed="rId5"/>
          <a:stretch>
            <a:fillRect/>
          </a:stretch>
        </p:blipFill>
        <p:spPr>
          <a:xfrm>
            <a:off x="5004048" y="2610698"/>
            <a:ext cx="3133725" cy="2466975"/>
          </a:xfrm>
          <a:prstGeom prst="rect">
            <a:avLst/>
          </a:prstGeom>
        </p:spPr>
      </p:pic>
      <p:pic>
        <p:nvPicPr>
          <p:cNvPr id="24578" name="Picture 2" descr="ACT 108: Foundations of Literacy | APEL">
            <a:hlinkClick r:id="rId6"/>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67544" y="2655776"/>
            <a:ext cx="4419175" cy="248578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69458" y="1366052"/>
            <a:ext cx="7026901" cy="954107"/>
          </a:xfrm>
          <a:prstGeom prst="rect">
            <a:avLst/>
          </a:prstGeom>
          <a:noFill/>
        </p:spPr>
        <p:txBody>
          <a:bodyPr wrap="square" rtlCol="0">
            <a:spAutoFit/>
          </a:bodyPr>
          <a:lstStyle/>
          <a:p>
            <a:r>
              <a:rPr lang="en-GB" sz="2800" dirty="0" smtClean="0">
                <a:latin typeface="Letters for Learners" pitchFamily="2" charset="0"/>
              </a:rPr>
              <a:t>Click on the images below to be redirected to additional material around the topic of reading.</a:t>
            </a:r>
            <a:endParaRPr lang="en-GB" sz="2800" dirty="0">
              <a:latin typeface="Letters for Learners" pitchFamily="2" charset="0"/>
            </a:endParaRPr>
          </a:p>
        </p:txBody>
      </p:sp>
    </p:spTree>
    <p:custDataLst>
      <p:tags r:id="rId1"/>
    </p:custDataLst>
    <p:extLst>
      <p:ext uri="{BB962C8B-B14F-4D97-AF65-F5344CB8AC3E}">
        <p14:creationId xmlns:p14="http://schemas.microsoft.com/office/powerpoint/2010/main" val="37188883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8.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9.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0.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1.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2.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3.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4.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5.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6.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ags/tag17.xml><?xml version="1.0" encoding="utf-8"?>
<p:tagLst xmlns:a="http://schemas.openxmlformats.org/drawingml/2006/main" xmlns:r="http://schemas.openxmlformats.org/officeDocument/2006/relationships" xmlns:p="http://schemas.openxmlformats.org/presentationml/2006/main">
  <p:tag name="POINTS" val="1"/>
  <p:tag name="TIME" val="1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885</TotalTime>
  <Words>829</Words>
  <Application>Microsoft Office PowerPoint</Application>
  <PresentationFormat>On-screen Show (4:3)</PresentationFormat>
  <Paragraphs>79</Paragraphs>
  <Slides>18</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Lemon Tea</vt:lpstr>
      <vt:lpstr>Letters for Learners</vt:lpstr>
      <vt:lpstr>Office Theme</vt:lpstr>
      <vt:lpstr>Accelerated Reader</vt:lpstr>
      <vt:lpstr>PowerPoint Presentation</vt:lpstr>
      <vt:lpstr>PowerPoint Presentation</vt:lpstr>
      <vt:lpstr>PowerPoint Presentation</vt:lpstr>
      <vt:lpstr>Two parts to the program</vt:lpstr>
      <vt:lpstr>Star Reading</vt:lpstr>
      <vt:lpstr>ZPD score  (Zone of Proximal Development)</vt:lpstr>
      <vt:lpstr>Accelerated Reader books</vt:lpstr>
      <vt:lpstr>Accelerated Reader books</vt:lpstr>
      <vt:lpstr>Accelerated Reader books</vt:lpstr>
      <vt:lpstr>Accelerated Reader at Arnold Academy</vt:lpstr>
      <vt:lpstr>What can be done?</vt:lpstr>
      <vt:lpstr>Accelerated Reader quizzes</vt:lpstr>
      <vt:lpstr>PowerPoint Presentation</vt:lpstr>
      <vt:lpstr>PowerPoint Presentation</vt:lpstr>
      <vt:lpstr>PowerPoint Presentation</vt:lpstr>
      <vt:lpstr>PowerPoint Presentation</vt:lpstr>
      <vt:lpstr>PowerPoint Presentation</vt:lpstr>
    </vt:vector>
  </TitlesOfParts>
  <Company>Birmingham BSF</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 Wassell</dc:creator>
  <cp:lastModifiedBy>Librarian</cp:lastModifiedBy>
  <cp:revision>70</cp:revision>
  <dcterms:created xsi:type="dcterms:W3CDTF">2017-01-16T09:59:25Z</dcterms:created>
  <dcterms:modified xsi:type="dcterms:W3CDTF">2023-10-03T09:30:14Z</dcterms:modified>
</cp:coreProperties>
</file>